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4060" r:id="rId2"/>
    <p:sldMasterId id="2147484062" r:id="rId3"/>
    <p:sldMasterId id="2147483972" r:id="rId4"/>
    <p:sldMasterId id="2147483976" r:id="rId5"/>
    <p:sldMasterId id="2147483984" r:id="rId6"/>
    <p:sldMasterId id="2147483988" r:id="rId7"/>
    <p:sldMasterId id="2147483990" r:id="rId8"/>
    <p:sldMasterId id="2147483992" r:id="rId9"/>
    <p:sldMasterId id="2147483994" r:id="rId10"/>
    <p:sldMasterId id="2147483996" r:id="rId11"/>
    <p:sldMasterId id="2147483998" r:id="rId12"/>
    <p:sldMasterId id="2147484000" r:id="rId13"/>
    <p:sldMasterId id="2147484002" r:id="rId14"/>
    <p:sldMasterId id="2147484004" r:id="rId15"/>
    <p:sldMasterId id="2147484006" r:id="rId16"/>
    <p:sldMasterId id="2147484008" r:id="rId17"/>
    <p:sldMasterId id="2147484010" r:id="rId18"/>
    <p:sldMasterId id="2147484012" r:id="rId19"/>
    <p:sldMasterId id="2147484014" r:id="rId20"/>
    <p:sldMasterId id="2147484016" r:id="rId21"/>
    <p:sldMasterId id="2147484018" r:id="rId22"/>
    <p:sldMasterId id="2147484020" r:id="rId23"/>
    <p:sldMasterId id="2147484022" r:id="rId24"/>
    <p:sldMasterId id="2147484023" r:id="rId25"/>
    <p:sldMasterId id="2147484027" r:id="rId26"/>
    <p:sldMasterId id="2147484029" r:id="rId27"/>
    <p:sldMasterId id="2147484031" r:id="rId28"/>
    <p:sldMasterId id="2147484033" r:id="rId29"/>
    <p:sldMasterId id="2147484035" r:id="rId30"/>
    <p:sldMasterId id="2147484037" r:id="rId31"/>
    <p:sldMasterId id="2147484039" r:id="rId32"/>
    <p:sldMasterId id="2147484041" r:id="rId33"/>
    <p:sldMasterId id="2147484043" r:id="rId34"/>
    <p:sldMasterId id="2147484045" r:id="rId35"/>
    <p:sldMasterId id="2147484047" r:id="rId36"/>
    <p:sldMasterId id="2147484049" r:id="rId37"/>
    <p:sldMasterId id="2147484051" r:id="rId38"/>
    <p:sldMasterId id="2147484053" r:id="rId39"/>
    <p:sldMasterId id="2147484055" r:id="rId40"/>
    <p:sldMasterId id="2147484058" r:id="rId41"/>
    <p:sldMasterId id="2147484064" r:id="rId42"/>
    <p:sldMasterId id="2147484066" r:id="rId43"/>
    <p:sldMasterId id="2147484068" r:id="rId44"/>
    <p:sldMasterId id="2147484070" r:id="rId45"/>
    <p:sldMasterId id="2147484072" r:id="rId46"/>
    <p:sldMasterId id="2147484074" r:id="rId47"/>
    <p:sldMasterId id="2147484076" r:id="rId48"/>
    <p:sldMasterId id="2147484078" r:id="rId49"/>
    <p:sldMasterId id="2147484080" r:id="rId50"/>
    <p:sldMasterId id="2147484082" r:id="rId51"/>
    <p:sldMasterId id="2147484084" r:id="rId52"/>
    <p:sldMasterId id="2147484086" r:id="rId53"/>
    <p:sldMasterId id="2147484088" r:id="rId54"/>
    <p:sldMasterId id="2147484090" r:id="rId55"/>
    <p:sldMasterId id="2147484092" r:id="rId56"/>
    <p:sldMasterId id="2147484094" r:id="rId57"/>
    <p:sldMasterId id="2147484096" r:id="rId58"/>
    <p:sldMasterId id="2147484100" r:id="rId59"/>
    <p:sldMasterId id="2147484102" r:id="rId60"/>
    <p:sldMasterId id="2147484104" r:id="rId61"/>
    <p:sldMasterId id="2147484106" r:id="rId62"/>
    <p:sldMasterId id="2147484108" r:id="rId63"/>
    <p:sldMasterId id="2147484110" r:id="rId64"/>
    <p:sldMasterId id="2147484112" r:id="rId65"/>
    <p:sldMasterId id="2147484114" r:id="rId66"/>
    <p:sldMasterId id="2147484116" r:id="rId67"/>
    <p:sldMasterId id="2147484120" r:id="rId68"/>
    <p:sldMasterId id="2147484122" r:id="rId69"/>
    <p:sldMasterId id="2147484124" r:id="rId70"/>
    <p:sldMasterId id="2147484126" r:id="rId71"/>
    <p:sldMasterId id="2147484128" r:id="rId72"/>
    <p:sldMasterId id="2147484130" r:id="rId73"/>
    <p:sldMasterId id="2147484132" r:id="rId74"/>
    <p:sldMasterId id="2147484134" r:id="rId75"/>
    <p:sldMasterId id="2147484136" r:id="rId76"/>
    <p:sldMasterId id="2147484138" r:id="rId77"/>
    <p:sldMasterId id="2147484140" r:id="rId78"/>
    <p:sldMasterId id="2147484142" r:id="rId79"/>
    <p:sldMasterId id="2147484144" r:id="rId80"/>
  </p:sldMasterIdLst>
  <p:notesMasterIdLst>
    <p:notesMasterId r:id="rId95"/>
  </p:notesMasterIdLst>
  <p:sldIdLst>
    <p:sldId id="530" r:id="rId81"/>
    <p:sldId id="528" r:id="rId82"/>
    <p:sldId id="531" r:id="rId83"/>
    <p:sldId id="399" r:id="rId84"/>
    <p:sldId id="400" r:id="rId85"/>
    <p:sldId id="402" r:id="rId86"/>
    <p:sldId id="526" r:id="rId87"/>
    <p:sldId id="482" r:id="rId88"/>
    <p:sldId id="418" r:id="rId89"/>
    <p:sldId id="481" r:id="rId90"/>
    <p:sldId id="453" r:id="rId91"/>
    <p:sldId id="527" r:id="rId92"/>
    <p:sldId id="532" r:id="rId93"/>
    <p:sldId id="533" r:id="rId94"/>
  </p:sldIdLst>
  <p:sldSz cx="9144000" cy="6858000" type="screen4x3"/>
  <p:notesSz cx="6858000" cy="12039600"/>
  <p:custDataLst>
    <p:tags r:id="rId96"/>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624">
          <p15:clr>
            <a:srgbClr val="A4A3A4"/>
          </p15:clr>
        </p15:guide>
        <p15:guide id="2" pos="288">
          <p15:clr>
            <a:srgbClr val="A4A3A4"/>
          </p15:clr>
        </p15:guide>
      </p15:sldGuideLst>
    </p:ext>
    <p:ext uri="{2D200454-40CA-4A62-9FC3-DE9A4176ACB9}">
      <p15:notesGuideLst xmlns:p15="http://schemas.microsoft.com/office/powerpoint/2012/main">
        <p15:guide id="1" orient="horz" pos="379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3199" autoAdjust="0"/>
  </p:normalViewPr>
  <p:slideViewPr>
    <p:cSldViewPr showGuides="1">
      <p:cViewPr varScale="1">
        <p:scale>
          <a:sx n="93" d="100"/>
          <a:sy n="93" d="100"/>
        </p:scale>
        <p:origin x="1458" y="84"/>
      </p:cViewPr>
      <p:guideLst>
        <p:guide orient="horz" pos="624"/>
        <p:guide pos="288"/>
      </p:guideLst>
    </p:cSldViewPr>
  </p:slideViewPr>
  <p:outlineViewPr>
    <p:cViewPr>
      <p:scale>
        <a:sx n="33" d="100"/>
        <a:sy n="33" d="100"/>
      </p:scale>
      <p:origin x="0" y="-3966"/>
    </p:cViewPr>
  </p:outlineViewPr>
  <p:notesTextViewPr>
    <p:cViewPr>
      <p:scale>
        <a:sx n="3" d="2"/>
        <a:sy n="3" d="2"/>
      </p:scale>
      <p:origin x="0" y="0"/>
    </p:cViewPr>
  </p:notesTextViewPr>
  <p:sorterViewPr>
    <p:cViewPr>
      <p:scale>
        <a:sx n="100" d="100"/>
        <a:sy n="100" d="100"/>
      </p:scale>
      <p:origin x="0" y="0"/>
    </p:cViewPr>
  </p:sorterViewPr>
  <p:notesViewPr>
    <p:cSldViewPr showGuides="1">
      <p:cViewPr>
        <p:scale>
          <a:sx n="75" d="100"/>
          <a:sy n="75" d="100"/>
        </p:scale>
        <p:origin x="4008" y="-90"/>
      </p:cViewPr>
      <p:guideLst>
        <p:guide orient="horz" pos="379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4.xml"/><Relationship Id="rId89" Type="http://schemas.openxmlformats.org/officeDocument/2006/relationships/slide" Target="slides/slide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5" Type="http://schemas.openxmlformats.org/officeDocument/2006/relationships/slideMaster" Target="slideMasters/slideMaster5.xml"/><Relationship Id="rId90" Type="http://schemas.openxmlformats.org/officeDocument/2006/relationships/slide" Target="slides/slide10.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80" Type="http://schemas.openxmlformats.org/officeDocument/2006/relationships/slideMaster" Target="slideMasters/slideMaster80.xml"/><Relationship Id="rId85"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83" Type="http://schemas.openxmlformats.org/officeDocument/2006/relationships/slide" Target="slides/slide3.xml"/><Relationship Id="rId88" Type="http://schemas.openxmlformats.org/officeDocument/2006/relationships/slide" Target="slides/slide8.xml"/><Relationship Id="rId91" Type="http://schemas.openxmlformats.org/officeDocument/2006/relationships/slide" Target="slides/slide11.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 Target="slides/slide1.xml"/><Relationship Id="rId86" Type="http://schemas.openxmlformats.org/officeDocument/2006/relationships/slide" Target="slides/slide6.xml"/><Relationship Id="rId94" Type="http://schemas.openxmlformats.org/officeDocument/2006/relationships/slide" Target="slides/slide14.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7.xml"/><Relationship Id="rId61" Type="http://schemas.openxmlformats.org/officeDocument/2006/relationships/slideMaster" Target="slideMasters/slideMaster61.xml"/><Relationship Id="rId82" Type="http://schemas.openxmlformats.org/officeDocument/2006/relationships/slide" Target="slides/slide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3.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2289"/>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602289"/>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D639F9-8FBE-4D47-A433-5DA09632C3E3}" type="datetimeFigureOut">
              <a:rPr lang="en-US"/>
              <a:pPr>
                <a:defRPr/>
              </a:pPr>
              <a:t>10/25/2013</a:t>
            </a:fld>
            <a:endParaRPr lang="en-US"/>
          </a:p>
        </p:txBody>
      </p:sp>
      <p:sp>
        <p:nvSpPr>
          <p:cNvPr id="4" name="Slide Image Placeholder 3"/>
          <p:cNvSpPr>
            <a:spLocks noGrp="1" noRot="1" noChangeAspect="1"/>
          </p:cNvSpPr>
          <p:nvPr>
            <p:ph type="sldImg" idx="2"/>
          </p:nvPr>
        </p:nvSpPr>
        <p:spPr>
          <a:xfrm>
            <a:off x="1925638" y="873125"/>
            <a:ext cx="3005137" cy="22558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381000" y="3346625"/>
            <a:ext cx="6096000" cy="778954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11435248"/>
            <a:ext cx="2971800" cy="602289"/>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11435248"/>
            <a:ext cx="2971800" cy="602289"/>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97364D-C55B-463C-9E58-3FEBC9E83C41}" type="slidenum">
              <a:rPr lang="en-US"/>
              <a:pPr>
                <a:defRPr/>
              </a:pPr>
              <a:t>‹#›</a:t>
            </a:fld>
            <a:endParaRPr lang="en-US"/>
          </a:p>
        </p:txBody>
      </p:sp>
    </p:spTree>
    <p:extLst>
      <p:ext uri="{BB962C8B-B14F-4D97-AF65-F5344CB8AC3E}">
        <p14:creationId xmlns:p14="http://schemas.microsoft.com/office/powerpoint/2010/main" val="3376773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0" i="0" kern="1200" dirty="0" smtClean="0">
                <a:solidFill>
                  <a:schemeClr val="tx1"/>
                </a:solidFill>
                <a:effectLst/>
                <a:latin typeface="+mn-lt"/>
                <a:ea typeface="+mn-ea"/>
                <a:cs typeface="+mn-cs"/>
              </a:rPr>
              <a:t>It’s important to the sustainability of the Boy Scouts of America for us to provide a quality Scouting experience at all levels, </a:t>
            </a:r>
          </a:p>
          <a:p>
            <a:endParaRPr lang="en-US" sz="1600" b="0" i="0" kern="1200" dirty="0" smtClean="0">
              <a:solidFill>
                <a:schemeClr val="tx1"/>
              </a:solidFill>
              <a:effectLst/>
              <a:latin typeface="+mn-lt"/>
              <a:ea typeface="+mn-ea"/>
              <a:cs typeface="+mn-cs"/>
            </a:endParaRPr>
          </a:p>
          <a:p>
            <a:r>
              <a:rPr lang="en-US" sz="1600" b="1" i="0" kern="1200" dirty="0" smtClean="0">
                <a:solidFill>
                  <a:schemeClr val="tx1"/>
                </a:solidFill>
                <a:effectLst/>
                <a:latin typeface="+mn-lt"/>
                <a:ea typeface="+mn-ea"/>
                <a:cs typeface="+mn-cs"/>
              </a:rPr>
              <a:t>and that’s why I’m excited to see that Councils across the country are focusing on innovative recruitment techniques to bring the fun, valuable lessons and fellowship that Scouting provides to a wider group of youth.</a:t>
            </a:r>
            <a:endParaRPr lang="en-US" sz="4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a:t>
            </a:fld>
            <a:endParaRPr lang="en-US"/>
          </a:p>
        </p:txBody>
      </p:sp>
    </p:spTree>
    <p:extLst>
      <p:ext uri="{BB962C8B-B14F-4D97-AF65-F5344CB8AC3E}">
        <p14:creationId xmlns:p14="http://schemas.microsoft.com/office/powerpoint/2010/main" val="18466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SLTC</a:t>
            </a:r>
            <a:r>
              <a:rPr lang="en-US" baseline="0" dirty="0" smtClean="0"/>
              <a:t> – March 15, 2014</a:t>
            </a:r>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10</a:t>
            </a:fld>
            <a:endParaRPr lang="en-US"/>
          </a:p>
        </p:txBody>
      </p:sp>
    </p:spTree>
    <p:extLst>
      <p:ext uri="{BB962C8B-B14F-4D97-AF65-F5344CB8AC3E}">
        <p14:creationId xmlns:p14="http://schemas.microsoft.com/office/powerpoint/2010/main" val="235011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Commissioner Award of Excellence in Unit Service</a:t>
            </a:r>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11</a:t>
            </a:fld>
            <a:endParaRPr lang="en-US"/>
          </a:p>
        </p:txBody>
      </p:sp>
    </p:spTree>
    <p:extLst>
      <p:ext uri="{BB962C8B-B14F-4D97-AF65-F5344CB8AC3E}">
        <p14:creationId xmlns:p14="http://schemas.microsoft.com/office/powerpoint/2010/main" val="391745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Commissioner Award of Excellence in Unit </a:t>
            </a:r>
            <a:r>
              <a:rPr lang="en-US" sz="1400" b="1" dirty="0" smtClean="0"/>
              <a:t>Service</a:t>
            </a:r>
          </a:p>
          <a:p>
            <a:endParaRPr lang="en-US" sz="1400" b="1" dirty="0" smtClean="0"/>
          </a:p>
          <a:p>
            <a:r>
              <a:rPr lang="en-US" sz="1200" b="0" i="0" kern="1200" dirty="0" smtClean="0">
                <a:solidFill>
                  <a:schemeClr val="tx1"/>
                </a:solidFill>
                <a:effectLst/>
                <a:latin typeface="+mn-lt"/>
                <a:ea typeface="+mn-ea"/>
                <a:cs typeface="+mn-cs"/>
              </a:rPr>
              <a:t>The award knot has not been available as its requirements are intended to be completed over the course of two consecutive years. Also, one of the requirements was participation in or staffing of one continuing education event for commissioner service and credit cannot be given for service prior to the date the award was introduced.    First</a:t>
            </a:r>
            <a:r>
              <a:rPr lang="en-US" sz="1200" b="0" i="0" kern="1200" baseline="0" dirty="0" smtClean="0">
                <a:solidFill>
                  <a:schemeClr val="tx1"/>
                </a:solidFill>
                <a:effectLst/>
                <a:latin typeface="+mn-lt"/>
                <a:ea typeface="+mn-ea"/>
                <a:cs typeface="+mn-cs"/>
              </a:rPr>
              <a:t> available </a:t>
            </a:r>
            <a:r>
              <a:rPr lang="en-US" sz="1200" b="0" i="0" kern="1200" dirty="0" smtClean="0">
                <a:solidFill>
                  <a:schemeClr val="tx1"/>
                </a:solidFill>
                <a:effectLst/>
                <a:latin typeface="+mn-lt"/>
                <a:ea typeface="+mn-ea"/>
                <a:cs typeface="+mn-cs"/>
              </a:rPr>
              <a:t>May 1, 2013.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Commissioners must complete a number of retention-based tasks, projects, and training requirements over a period of at least two consecutive year</a:t>
            </a:r>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12</a:t>
            </a:fld>
            <a:endParaRPr lang="en-US"/>
          </a:p>
        </p:txBody>
      </p:sp>
    </p:spTree>
    <p:extLst>
      <p:ext uri="{BB962C8B-B14F-4D97-AF65-F5344CB8AC3E}">
        <p14:creationId xmlns:p14="http://schemas.microsoft.com/office/powerpoint/2010/main" val="379498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13</a:t>
            </a:fld>
            <a:endParaRPr lang="en-US"/>
          </a:p>
        </p:txBody>
      </p:sp>
    </p:spTree>
    <p:extLst>
      <p:ext uri="{BB962C8B-B14F-4D97-AF65-F5344CB8AC3E}">
        <p14:creationId xmlns:p14="http://schemas.microsoft.com/office/powerpoint/2010/main" val="109856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14</a:t>
            </a:fld>
            <a:endParaRPr lang="en-US"/>
          </a:p>
        </p:txBody>
      </p:sp>
    </p:spTree>
    <p:extLst>
      <p:ext uri="{BB962C8B-B14F-4D97-AF65-F5344CB8AC3E}">
        <p14:creationId xmlns:p14="http://schemas.microsoft.com/office/powerpoint/2010/main" val="279022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a:t>
            </a:fld>
            <a:endParaRPr lang="en-US"/>
          </a:p>
        </p:txBody>
      </p:sp>
    </p:spTree>
    <p:extLst>
      <p:ext uri="{BB962C8B-B14F-4D97-AF65-F5344CB8AC3E}">
        <p14:creationId xmlns:p14="http://schemas.microsoft.com/office/powerpoint/2010/main" val="296573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sz="3200" b="0" i="1" dirty="0" smtClean="0"/>
              <a:t>90%+ become Boy Scouts</a:t>
            </a:r>
          </a:p>
          <a:p>
            <a:pPr marL="0" indent="0">
              <a:buFontTx/>
              <a:buNone/>
            </a:pPr>
            <a:r>
              <a:rPr lang="en-US" sz="3200" b="0" i="1" dirty="0" smtClean="0"/>
              <a:t>Cub Scout Financial Driver of Local Council</a:t>
            </a:r>
            <a:endParaRPr lang="en-US" sz="3200" b="1" dirty="0" smtClean="0"/>
          </a:p>
          <a:p>
            <a:pPr marL="0" indent="0">
              <a:buFont typeface="Wingdings" panose="05000000000000000000" pitchFamily="2" charset="2"/>
              <a:buNone/>
            </a:pPr>
            <a:r>
              <a:rPr lang="en-US" sz="2800" b="1" dirty="0" smtClean="0"/>
              <a:t> </a:t>
            </a:r>
            <a:endParaRPr lang="en-US" sz="2800" b="1" baseline="0" dirty="0" smtClean="0"/>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Treasure Hunt</a:t>
            </a:r>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Critter Race</a:t>
            </a:r>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Fishing Derby</a:t>
            </a:r>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Kite Derby </a:t>
            </a:r>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Rocket Academy</a:t>
            </a:r>
          </a:p>
          <a:p>
            <a:pPr marL="571500" indent="-571500">
              <a:buFont typeface="Wingdings" panose="05000000000000000000" pitchFamily="2" charset="2"/>
              <a:buChar char="ü"/>
            </a:pPr>
            <a:r>
              <a:rPr lang="en-US" sz="3200" dirty="0" err="1" smtClean="0">
                <a:solidFill>
                  <a:schemeClr val="tx1"/>
                </a:solidFill>
                <a:effectLst>
                  <a:outerShdw blurRad="38100" dist="38100" dir="2700000" algn="tl">
                    <a:srgbClr val="000000">
                      <a:alpha val="43137"/>
                    </a:srgbClr>
                  </a:outerShdw>
                </a:effectLst>
              </a:rPr>
              <a:t>S’mores</a:t>
            </a:r>
            <a:r>
              <a:rPr lang="en-US" sz="3200" dirty="0" smtClean="0">
                <a:solidFill>
                  <a:schemeClr val="tx1"/>
                </a:solidFill>
                <a:effectLst>
                  <a:outerShdw blurRad="38100" dist="38100" dir="2700000" algn="tl">
                    <a:srgbClr val="000000">
                      <a:alpha val="43137"/>
                    </a:srgbClr>
                  </a:outerShdw>
                </a:effectLst>
              </a:rPr>
              <a:t> Party </a:t>
            </a:r>
          </a:p>
          <a:p>
            <a:pPr marL="571500" indent="-571500">
              <a:buFont typeface="Wingdings" panose="05000000000000000000" pitchFamily="2" charset="2"/>
              <a:buChar char="ü"/>
            </a:pPr>
            <a:r>
              <a:rPr lang="en-US" sz="3200" dirty="0" smtClean="0">
                <a:solidFill>
                  <a:schemeClr val="tx1"/>
                </a:solidFill>
                <a:effectLst>
                  <a:outerShdw blurRad="38100" dist="38100" dir="2700000" algn="tl">
                    <a:srgbClr val="000000">
                      <a:alpha val="43137"/>
                    </a:srgbClr>
                  </a:outerShdw>
                </a:effectLst>
              </a:rPr>
              <a:t>Craft Fair</a:t>
            </a:r>
          </a:p>
          <a:p>
            <a:pPr marL="571500" indent="-571500">
              <a:buFont typeface="Wingdings" panose="05000000000000000000" pitchFamily="2" charset="2"/>
              <a:buChar char="ü"/>
            </a:pPr>
            <a:endParaRPr lang="en-US" sz="3600" dirty="0" smtClean="0">
              <a:solidFill>
                <a:schemeClr val="tx1"/>
              </a:solidFill>
              <a:effectLst>
                <a:outerShdw blurRad="38100" dist="38100" dir="2700000" algn="tl">
                  <a:srgbClr val="000000">
                    <a:alpha val="43137"/>
                  </a:srgbClr>
                </a:outerShdw>
              </a:effectLst>
            </a:endParaRPr>
          </a:p>
          <a:p>
            <a:pPr marL="0" indent="0">
              <a:buFont typeface="Wingdings" panose="05000000000000000000" pitchFamily="2" charset="2"/>
              <a:buNone/>
            </a:pPr>
            <a:endParaRPr lang="en-US" sz="3600" dirty="0" smtClean="0">
              <a:solidFill>
                <a:schemeClr val="tx1"/>
              </a:solidFill>
              <a:effectLst>
                <a:outerShdw blurRad="38100" dist="38100" dir="2700000" algn="tl">
                  <a:srgbClr val="000000">
                    <a:alpha val="43137"/>
                  </a:srgbClr>
                </a:outerShdw>
              </a:effectLst>
            </a:endParaRPr>
          </a:p>
          <a:p>
            <a:pPr marL="0" indent="0">
              <a:buFontTx/>
              <a:buNone/>
            </a:pPr>
            <a:endParaRPr lang="en-US" sz="3600" b="1" baseline="0" dirty="0" smtClean="0"/>
          </a:p>
          <a:p>
            <a:pPr marL="0" indent="0">
              <a:buFontTx/>
              <a:buNone/>
            </a:pPr>
            <a:endParaRPr lang="en-US" sz="3600" b="1" baseline="0" dirty="0" smtClean="0"/>
          </a:p>
          <a:p>
            <a:pPr marL="0" indent="0">
              <a:buFontTx/>
              <a:buNone/>
            </a:pPr>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3</a:t>
            </a:fld>
            <a:endParaRPr lang="en-US"/>
          </a:p>
        </p:txBody>
      </p:sp>
    </p:spTree>
    <p:extLst>
      <p:ext uri="{BB962C8B-B14F-4D97-AF65-F5344CB8AC3E}">
        <p14:creationId xmlns:p14="http://schemas.microsoft.com/office/powerpoint/2010/main" val="229058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a:buFontTx/>
              <a:buNone/>
            </a:pPr>
            <a:r>
              <a:rPr lang="en-US" sz="3600" b="0" i="1" dirty="0" smtClean="0"/>
              <a:t>90%+ become Boy Scouts</a:t>
            </a:r>
          </a:p>
          <a:p>
            <a:pPr marL="0" indent="0">
              <a:buFontTx/>
              <a:buNone/>
            </a:pPr>
            <a:r>
              <a:rPr lang="en-US" sz="3600" b="0" i="1" dirty="0" smtClean="0"/>
              <a:t>Cub Scout Financial Driver of Local Council</a:t>
            </a:r>
          </a:p>
          <a:p>
            <a:pPr marL="0" indent="0">
              <a:buFontTx/>
              <a:buNone/>
            </a:pPr>
            <a:endParaRPr lang="en-US" sz="3600" b="1" dirty="0" smtClean="0"/>
          </a:p>
          <a:p>
            <a:pPr marL="571500" indent="-571500">
              <a:buFont typeface="Wingdings" panose="05000000000000000000" pitchFamily="2" charset="2"/>
              <a:buChar char="ü"/>
            </a:pPr>
            <a:r>
              <a:rPr lang="en-US" sz="3600" b="1" dirty="0" smtClean="0"/>
              <a:t>Only</a:t>
            </a:r>
            <a:r>
              <a:rPr lang="en-US" sz="3600" b="1" baseline="0" dirty="0" smtClean="0"/>
              <a:t> 45% get a handbook – uniform &amp; book = excite &amp; engage kids</a:t>
            </a:r>
          </a:p>
          <a:p>
            <a:pPr marL="571500" indent="-571500">
              <a:buFont typeface="Wingdings" panose="05000000000000000000" pitchFamily="2" charset="2"/>
              <a:buChar char="ü"/>
            </a:pPr>
            <a:r>
              <a:rPr lang="en-US" sz="3600" b="1" baseline="0" dirty="0" smtClean="0"/>
              <a:t>Kids left within 7 to 10 days of joining because they weren’t contacted by Den Leader (use onboarding envelope)</a:t>
            </a:r>
          </a:p>
          <a:p>
            <a:pPr marL="571500" indent="-571500">
              <a:buFont typeface="Wingdings" panose="05000000000000000000" pitchFamily="2" charset="2"/>
              <a:buChar char="ü"/>
            </a:pPr>
            <a:r>
              <a:rPr lang="en-US" sz="3600" b="1" baseline="0" dirty="0" smtClean="0"/>
              <a:t>Bobcat Rank = immediate recognition they stay longer</a:t>
            </a:r>
          </a:p>
          <a:p>
            <a:pPr marL="571500" indent="-571500">
              <a:buFont typeface="Wingdings" panose="05000000000000000000" pitchFamily="2" charset="2"/>
              <a:buChar char="ü"/>
            </a:pPr>
            <a:r>
              <a:rPr lang="en-US" sz="3600" b="1" baseline="0" dirty="0" smtClean="0"/>
              <a:t>Communication!   Easy to use tools in Cub Scout section… templates (weekly den meetings)</a:t>
            </a:r>
          </a:p>
          <a:p>
            <a:pPr marL="571500" indent="-571500">
              <a:buFont typeface="Wingdings" panose="05000000000000000000" pitchFamily="2" charset="2"/>
              <a:buChar char="ü"/>
            </a:pPr>
            <a:r>
              <a:rPr lang="en-US" sz="3600" b="1" baseline="0" dirty="0" smtClean="0"/>
              <a:t>Den Chief – indicator of WTS transition</a:t>
            </a:r>
          </a:p>
          <a:p>
            <a:pPr marL="571500" indent="-571500">
              <a:buFont typeface="Wingdings" panose="05000000000000000000" pitchFamily="2" charset="2"/>
              <a:buChar char="ü"/>
            </a:pPr>
            <a:r>
              <a:rPr lang="en-US" sz="3600" b="1" baseline="0" dirty="0" smtClean="0"/>
              <a:t>Leader represents 8-10 boys.  They determine the quality of program experience.</a:t>
            </a:r>
          </a:p>
          <a:p>
            <a:pPr marL="571500" indent="-571500">
              <a:buFont typeface="Wingdings" panose="05000000000000000000" pitchFamily="2" charset="2"/>
              <a:buChar char="ü"/>
            </a:pPr>
            <a:r>
              <a:rPr lang="en-US" sz="3600" b="1" baseline="0" dirty="0" smtClean="0"/>
              <a:t>Annual plan = stronger, better Den Meetings/Pack Program!</a:t>
            </a:r>
          </a:p>
          <a:p>
            <a:pPr marL="0" indent="0">
              <a:buFontTx/>
              <a:buNone/>
            </a:pPr>
            <a:endParaRPr lang="en-US" sz="3600" b="1" baseline="0" dirty="0" smtClean="0"/>
          </a:p>
          <a:p>
            <a:pPr marL="0" indent="0">
              <a:buFontTx/>
              <a:buNone/>
            </a:pPr>
            <a:endParaRPr lang="en-US" sz="3600" b="1" baseline="0" dirty="0" smtClean="0"/>
          </a:p>
          <a:p>
            <a:pPr marL="0" indent="0">
              <a:buFontTx/>
              <a:buNone/>
            </a:pPr>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4</a:t>
            </a:fld>
            <a:endParaRPr lang="en-US"/>
          </a:p>
        </p:txBody>
      </p:sp>
    </p:spTree>
    <p:extLst>
      <p:ext uri="{BB962C8B-B14F-4D97-AF65-F5344CB8AC3E}">
        <p14:creationId xmlns:p14="http://schemas.microsoft.com/office/powerpoint/2010/main" val="422777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5</a:t>
            </a:fld>
            <a:endParaRPr lang="en-US"/>
          </a:p>
        </p:txBody>
      </p:sp>
    </p:spTree>
    <p:extLst>
      <p:ext uri="{BB962C8B-B14F-4D97-AF65-F5344CB8AC3E}">
        <p14:creationId xmlns:p14="http://schemas.microsoft.com/office/powerpoint/2010/main" val="3852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6</a:t>
            </a:fld>
            <a:endParaRPr lang="en-US"/>
          </a:p>
        </p:txBody>
      </p:sp>
    </p:spTree>
    <p:extLst>
      <p:ext uri="{BB962C8B-B14F-4D97-AF65-F5344CB8AC3E}">
        <p14:creationId xmlns:p14="http://schemas.microsoft.com/office/powerpoint/2010/main" val="89910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7</a:t>
            </a:fld>
            <a:endParaRPr lang="en-US"/>
          </a:p>
        </p:txBody>
      </p:sp>
    </p:spTree>
    <p:extLst>
      <p:ext uri="{BB962C8B-B14F-4D97-AF65-F5344CB8AC3E}">
        <p14:creationId xmlns:p14="http://schemas.microsoft.com/office/powerpoint/2010/main" val="89910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8</a:t>
            </a:fld>
            <a:endParaRPr lang="en-US"/>
          </a:p>
        </p:txBody>
      </p:sp>
    </p:spTree>
    <p:extLst>
      <p:ext uri="{BB962C8B-B14F-4D97-AF65-F5344CB8AC3E}">
        <p14:creationId xmlns:p14="http://schemas.microsoft.com/office/powerpoint/2010/main" val="71055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Miss This!</a:t>
            </a:r>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9</a:t>
            </a:fld>
            <a:endParaRPr lang="en-US"/>
          </a:p>
        </p:txBody>
      </p:sp>
    </p:spTree>
    <p:extLst>
      <p:ext uri="{BB962C8B-B14F-4D97-AF65-F5344CB8AC3E}">
        <p14:creationId xmlns:p14="http://schemas.microsoft.com/office/powerpoint/2010/main" val="306312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smtClean="0"/>
              <a:pPr>
                <a:defRPr/>
              </a:pPr>
              <a:t>10/25/2013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549E06E-BE7D-4CAE-B57E-B8C3BC61624C}" type="datetime1">
              <a:rPr lang="en-US" smtClean="0"/>
              <a:pPr>
                <a:defRPr/>
              </a:pPr>
              <a:t>10/25/2013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86535AD-D556-46FE-B23E-34EDA9EB00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3467382-A389-4B15-B235-FA71E72DF90C}" type="datetime1">
              <a:rPr lang="en-US" smtClean="0"/>
              <a:pPr>
                <a:defRPr/>
              </a:pPr>
              <a:t>10/25/2013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33E6A72-8448-4BE3-B001-7A57D5E1D0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10/25/2013</a:t>
            </a:fld>
            <a:endParaRPr lang="en-US"/>
          </a:p>
        </p:txBody>
      </p:sp>
      <p:pic>
        <p:nvPicPr>
          <p:cNvPr id="7" name="Picture 6" descr="ArcherSilo_blue.png"/>
          <p:cNvPicPr>
            <a:picLocks noChangeAspect="1"/>
          </p:cNvPicPr>
          <p:nvPr userDrawn="1"/>
        </p:nvPicPr>
        <p:blipFill>
          <a:blip r:embed="rId2" cstate="print">
            <a:lum bright="70000" contrast="-70000"/>
          </a:blip>
          <a:stretch>
            <a:fillRect/>
          </a:stretch>
        </p:blipFill>
        <p:spPr>
          <a:xfrm flipH="1">
            <a:off x="1219200" y="5852160"/>
            <a:ext cx="438137" cy="1005840"/>
          </a:xfrm>
          <a:prstGeom prst="rect">
            <a:avLst/>
          </a:prstGeom>
        </p:spPr>
      </p:pic>
      <p:pic>
        <p:nvPicPr>
          <p:cNvPr id="8" name="Picture 7" descr="SailboatSilo_Blue.png"/>
          <p:cNvPicPr>
            <a:picLocks noChangeAspect="1"/>
          </p:cNvPicPr>
          <p:nvPr userDrawn="1"/>
        </p:nvPicPr>
        <p:blipFill>
          <a:blip r:embed="rId3" cstate="print">
            <a:lum bright="70000" contrast="-70000"/>
          </a:blip>
          <a:stretch>
            <a:fillRect/>
          </a:stretch>
        </p:blipFill>
        <p:spPr>
          <a:xfrm rot="21040841">
            <a:off x="1234300" y="2415080"/>
            <a:ext cx="749973" cy="1188720"/>
          </a:xfrm>
          <a:prstGeom prst="rect">
            <a:avLst/>
          </a:prstGeom>
        </p:spPr>
      </p:pic>
      <p:pic>
        <p:nvPicPr>
          <p:cNvPr id="9" name="Picture 8" descr="ScubaSilo_blue.png"/>
          <p:cNvPicPr>
            <a:picLocks noChangeAspect="1"/>
          </p:cNvPicPr>
          <p:nvPr userDrawn="1"/>
        </p:nvPicPr>
        <p:blipFill>
          <a:blip r:embed="rId4" cstate="print">
            <a:lum bright="70000" contrast="-70000"/>
          </a:blip>
          <a:stretch>
            <a:fillRect/>
          </a:stretch>
        </p:blipFill>
        <p:spPr>
          <a:xfrm>
            <a:off x="990600" y="4495800"/>
            <a:ext cx="759848" cy="767068"/>
          </a:xfrm>
          <a:prstGeom prst="rect">
            <a:avLst/>
          </a:prstGeom>
        </p:spPr>
      </p:pic>
      <p:pic>
        <p:nvPicPr>
          <p:cNvPr id="10" name="Picture 9" descr="RappelSilo_blue.png"/>
          <p:cNvPicPr>
            <a:picLocks noChangeAspect="1"/>
          </p:cNvPicPr>
          <p:nvPr userDrawn="1"/>
        </p:nvPicPr>
        <p:blipFill>
          <a:blip r:embed="rId5" cstate="print">
            <a:lum bright="70000" contrast="-70000"/>
          </a:blip>
          <a:stretch>
            <a:fillRect/>
          </a:stretch>
        </p:blipFill>
        <p:spPr>
          <a:xfrm>
            <a:off x="14197" y="5181600"/>
            <a:ext cx="671603" cy="1737360"/>
          </a:xfrm>
          <a:prstGeom prst="rect">
            <a:avLst/>
          </a:prstGeom>
        </p:spPr>
      </p:pic>
      <p:pic>
        <p:nvPicPr>
          <p:cNvPr id="11" name="Picture 10" descr="KayakSilo_blue.png"/>
          <p:cNvPicPr>
            <a:picLocks noChangeAspect="1"/>
          </p:cNvPicPr>
          <p:nvPr userDrawn="1"/>
        </p:nvPicPr>
        <p:blipFill>
          <a:blip r:embed="rId6" cstate="print">
            <a:lum bright="70000" contrast="-70000"/>
          </a:blip>
          <a:stretch>
            <a:fillRect/>
          </a:stretch>
        </p:blipFill>
        <p:spPr>
          <a:xfrm>
            <a:off x="-228600" y="3733800"/>
            <a:ext cx="1043755" cy="548640"/>
          </a:xfrm>
          <a:prstGeom prst="rect">
            <a:avLst/>
          </a:prstGeom>
        </p:spPr>
      </p:pic>
      <p:pic>
        <p:nvPicPr>
          <p:cNvPr id="12" name="Picture 11" descr="ZiplineSilo_Blue.png"/>
          <p:cNvPicPr>
            <a:picLocks noChangeAspect="1"/>
          </p:cNvPicPr>
          <p:nvPr userDrawn="1"/>
        </p:nvPicPr>
        <p:blipFill>
          <a:blip r:embed="rId7" cstate="print">
            <a:lum bright="70000" contrast="-70000"/>
          </a:blip>
          <a:stretch>
            <a:fillRect/>
          </a:stretch>
        </p:blipFill>
        <p:spPr>
          <a:xfrm>
            <a:off x="381000" y="1905000"/>
            <a:ext cx="713275" cy="91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2" descr="StatineryFolio.png"/>
          <p:cNvPicPr>
            <a:picLocks noChangeAspect="1"/>
          </p:cNvPicPr>
          <p:nvPr userDrawn="1"/>
        </p:nvPicPr>
        <p:blipFill>
          <a:blip r:embed="rId2" cstate="print"/>
          <a:srcRect/>
          <a:stretch>
            <a:fillRect/>
          </a:stretch>
        </p:blipFill>
        <p:spPr bwMode="auto">
          <a:xfrm>
            <a:off x="0" y="5492750"/>
            <a:ext cx="2089150" cy="1458913"/>
          </a:xfrm>
          <a:prstGeom prst="rect">
            <a:avLst/>
          </a:prstGeom>
          <a:noFill/>
          <a:ln w="9525">
            <a:noFill/>
            <a:miter lim="800000"/>
            <a:headEnd/>
            <a:tailEnd/>
          </a:ln>
        </p:spPr>
      </p:pic>
      <p:sp>
        <p:nvSpPr>
          <p:cNvPr id="7" name="Title Placeholder 1"/>
          <p:cNvSpPr>
            <a:spLocks noGrp="1"/>
          </p:cNvSpPr>
          <p:nvPr>
            <p:ph type="title"/>
          </p:nvPr>
        </p:nvSpPr>
        <p:spPr>
          <a:xfrm>
            <a:off x="2408176" y="0"/>
            <a:ext cx="6278624" cy="2110257"/>
          </a:xfrm>
          <a:prstGeom prst="rect">
            <a:avLst/>
          </a:prstGeom>
        </p:spPr>
        <p:txBody>
          <a:bodyPr rtlCol="0">
            <a:noAutofit/>
          </a:bodyPr>
          <a:lstStyle>
            <a:lvl1pPr>
              <a:defRPr sz="40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8E6C9121-6021-42F3-9796-22D1DEAD909F}" type="slidenum">
              <a:rPr lang="en-US"/>
              <a:pPr/>
              <a:t>‹#›</a:t>
            </a:fld>
            <a:endParaRPr lang="en-US"/>
          </a:p>
        </p:txBody>
      </p:sp>
      <p:sp>
        <p:nvSpPr>
          <p:cNvPr id="5" name="Date Placeholder 3"/>
          <p:cNvSpPr>
            <a:spLocks noGrp="1"/>
          </p:cNvSpPr>
          <p:nvPr>
            <p:ph type="dt" sz="half" idx="11"/>
          </p:nvPr>
        </p:nvSpPr>
        <p:spPr/>
        <p:txBody>
          <a:bodyPr/>
          <a:lstStyle>
            <a:lvl1pPr>
              <a:defRPr/>
            </a:lvl1pPr>
          </a:lstStyle>
          <a:p>
            <a:fld id="{4895A6F1-75D6-4864-905E-EDA1526DDABE}" type="datetime1">
              <a:rPr lang="en-US" smtClean="0"/>
              <a:pPr/>
              <a:t>10/25/2013</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2DB21C0D-C847-41F5-A7C3-BE1C7640DB99}" type="datetime1">
              <a:rPr lang="en-US" smtClean="0"/>
              <a:pPr/>
              <a:t>10/25/2013</a:t>
            </a:fld>
            <a:endParaRPr lang="en-US"/>
          </a:p>
        </p:txBody>
      </p:sp>
      <p:pic>
        <p:nvPicPr>
          <p:cNvPr id="7" name="Picture 6" descr="ActionFolio_blue.png"/>
          <p:cNvPicPr>
            <a:picLocks noChangeAspect="1"/>
          </p:cNvPicPr>
          <p:nvPr userDrawn="1"/>
        </p:nvPicPr>
        <p:blipFill>
          <a:blip r:embed="rId2" cstate="print"/>
          <a:srcRect l="83333" r="-1333"/>
          <a:stretch>
            <a:fillRect/>
          </a:stretch>
        </p:blipFill>
        <p:spPr>
          <a:xfrm>
            <a:off x="-27708" y="5562600"/>
            <a:ext cx="2286000" cy="148916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smtClean="0"/>
              <a:pPr>
                <a:defRPr/>
              </a:pPr>
              <a:t>10/25/2013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03873-4EE0-412C-9EF1-A26CAFE00F88}" type="datetime1">
              <a:rPr lang="en-US" smtClean="0"/>
              <a:pPr>
                <a:defRPr/>
              </a:pPr>
              <a:t>10/25/2013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D895AE8-E99A-422E-8EF4-9965F55A76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CD13CFF-768A-4BA3-9F3D-0B5D8DC650C1}" type="datetime1">
              <a:rPr lang="en-US" smtClean="0"/>
              <a:pPr>
                <a:defRPr/>
              </a:pPr>
              <a:t>10/25/2013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D37B13C-5FFD-4E14-9EBB-DEEB0A7772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D11DABB9-AFE8-4C1E-873B-568143FD6256}" type="datetime1">
              <a:rPr lang="en-US" smtClean="0"/>
              <a:pPr>
                <a:defRPr/>
              </a:pPr>
              <a:t>10/25/2013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30750FBF-6542-48CF-AC68-96A611F508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7ECA120-9537-4FBE-8032-364866FAA7F6}" type="datetime1">
              <a:rPr lang="en-US" smtClean="0"/>
              <a:pPr>
                <a:defRPr/>
              </a:pPr>
              <a:t>10/25/2013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1AA48D3-A8F5-4504-B263-F741EB97C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11FFB3D-7665-4A26-8095-B1AB3F213571}" type="datetime1">
              <a:rPr lang="en-US" smtClean="0"/>
              <a:pPr>
                <a:defRPr/>
              </a:pPr>
              <a:t>10/25/2013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3708BE2-7196-4B78-B3B8-8E814461D0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21D9EEC-A195-4491-A6D7-D3CB0F20B040}" type="datetime1">
              <a:rPr lang="en-US" smtClean="0"/>
              <a:pPr>
                <a:defRPr/>
              </a:pPr>
              <a:t>10/25/2013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57D6A6E-5904-4190-A347-DA1F3E5F6C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37E32942-E94F-4114-A253-56F3EA8ADB65}" type="datetime1">
              <a:rPr lang="en-US" smtClean="0"/>
              <a:pPr>
                <a:defRPr/>
              </a:pPr>
              <a:t>10/25/2013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7B7E973-1373-4601-8BBA-82EF8EF123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pPr>
                <a:defRPr/>
              </a:pPr>
              <a:t>10/25/2013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pPr>
                <a:defRPr/>
              </a:pPr>
              <a:t>‹#›</a:t>
            </a:fld>
            <a:endParaRPr lang="en-US"/>
          </a:p>
        </p:txBody>
      </p:sp>
      <p:pic>
        <p:nvPicPr>
          <p:cNvPr id="148493" name="Picture 13" descr="AnnivGrStandard_White.png"/>
          <p:cNvPicPr>
            <a:picLocks noChangeAspect="1"/>
          </p:cNvPicPr>
          <p:nvPr userDrawn="1"/>
        </p:nvPicPr>
        <p:blipFill>
          <a:blip r:embed="rId1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10/25/2013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4061"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9E305554-BC54-4800-A677-42E5E0945AE9}" type="datetime1">
              <a:rPr lang="en-US" smtClean="0">
                <a:cs typeface="+mn-cs"/>
              </a:rPr>
              <a:pPr defTabSz="457200"/>
              <a:t>10/25/2013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06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1554379C-3EBE-45AB-A3F3-A18EA0E5F2F9}" type="datetime1">
              <a:rPr lang="en-US" smtClean="0">
                <a:cs typeface="+mn-cs"/>
              </a:rPr>
              <a:pPr defTabSz="457200"/>
              <a:t>10/25/2013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solidFill>
                  <a:srgbClr val="000000"/>
                </a:solidFill>
              </a:rPr>
              <a:pPr>
                <a:defRPr/>
              </a:pPr>
              <a:t>10/25/2013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10/25/2013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7"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10/25/2013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238" y="609600"/>
            <a:ext cx="6202362" cy="1143000"/>
          </a:xfrm>
        </p:spPr>
        <p:txBody>
          <a:bodyPr/>
          <a:lstStyle/>
          <a:p>
            <a:r>
              <a:rPr lang="en-US" sz="3600" i="1" dirty="0" smtClean="0">
                <a:solidFill>
                  <a:srgbClr val="FFFF00"/>
                </a:solidFill>
              </a:rPr>
              <a:t>Quote of the month:</a:t>
            </a:r>
            <a:endParaRPr lang="en-US" sz="3600" i="1" dirty="0">
              <a:solidFill>
                <a:srgbClr val="FFFF00"/>
              </a:solidFill>
            </a:endParaRPr>
          </a:p>
        </p:txBody>
      </p:sp>
      <p:sp>
        <p:nvSpPr>
          <p:cNvPr id="3" name="Content Placeholder 2"/>
          <p:cNvSpPr>
            <a:spLocks noGrp="1"/>
          </p:cNvSpPr>
          <p:nvPr>
            <p:ph idx="1"/>
          </p:nvPr>
        </p:nvSpPr>
        <p:spPr/>
        <p:txBody>
          <a:bodyPr/>
          <a:lstStyle/>
          <a:p>
            <a:pPr marL="0" indent="0">
              <a:buNone/>
            </a:pPr>
            <a:endParaRPr lang="en-US" sz="3200" dirty="0" smtClean="0">
              <a:solidFill>
                <a:schemeClr val="tx1"/>
              </a:solidFill>
              <a:effectLst>
                <a:outerShdw blurRad="38100" dist="38100" dir="2700000" algn="tl">
                  <a:srgbClr val="000000">
                    <a:alpha val="43137"/>
                  </a:srgbClr>
                </a:outerShdw>
              </a:effectLst>
            </a:endParaRPr>
          </a:p>
          <a:p>
            <a:pPr marL="0" indent="0">
              <a:buNone/>
            </a:pPr>
            <a:r>
              <a:rPr lang="en-US" sz="3200" dirty="0" smtClean="0">
                <a:solidFill>
                  <a:schemeClr val="tx1"/>
                </a:solidFill>
                <a:effectLst>
                  <a:outerShdw blurRad="38100" dist="38100" dir="2700000" algn="tl">
                    <a:srgbClr val="000000">
                      <a:alpha val="43137"/>
                    </a:srgbClr>
                  </a:outerShdw>
                </a:effectLst>
              </a:rPr>
              <a:t>“</a:t>
            </a:r>
            <a:r>
              <a:rPr lang="en-US" sz="3200" dirty="0">
                <a:solidFill>
                  <a:schemeClr val="tx1"/>
                </a:solidFill>
                <a:effectLst>
                  <a:outerShdw blurRad="38100" dist="38100" dir="2700000" algn="tl">
                    <a:srgbClr val="000000">
                      <a:alpha val="43137"/>
                    </a:srgbClr>
                  </a:outerShdw>
                </a:effectLst>
              </a:rPr>
              <a:t>It’s important to the sustainability of the Boy Scouts of America for us to provide a quality Scouting experience at all </a:t>
            </a:r>
            <a:r>
              <a:rPr lang="en-US" sz="3200" dirty="0" smtClean="0">
                <a:solidFill>
                  <a:schemeClr val="tx1"/>
                </a:solidFill>
                <a:effectLst>
                  <a:outerShdw blurRad="38100" dist="38100" dir="2700000" algn="tl">
                    <a:srgbClr val="000000">
                      <a:alpha val="43137"/>
                    </a:srgbClr>
                  </a:outerShdw>
                </a:effectLst>
              </a:rPr>
              <a:t>levels...”</a:t>
            </a:r>
            <a:r>
              <a:rPr lang="en-US" i="1" dirty="0" smtClean="0">
                <a:solidFill>
                  <a:srgbClr val="FFFF00"/>
                </a:solidFill>
              </a:rPr>
              <a:t/>
            </a:r>
            <a:br>
              <a:rPr lang="en-US" i="1" dirty="0" smtClean="0">
                <a:solidFill>
                  <a:srgbClr val="FFFF00"/>
                </a:solidFill>
              </a:rPr>
            </a:br>
            <a:endParaRPr lang="en-US" i="1" dirty="0" smtClean="0">
              <a:solidFill>
                <a:srgbClr val="FFFF00"/>
              </a:solidFill>
            </a:endParaRPr>
          </a:p>
          <a:p>
            <a:pPr marL="0" indent="0" algn="ctr">
              <a:spcAft>
                <a:spcPts val="0"/>
              </a:spcAft>
              <a:buNone/>
            </a:pPr>
            <a:r>
              <a:rPr lang="en-US" b="0" i="1" dirty="0" smtClean="0">
                <a:solidFill>
                  <a:schemeClr val="tx1"/>
                </a:solidFill>
              </a:rPr>
              <a:t>Wayne Brock, CSE</a:t>
            </a:r>
          </a:p>
        </p:txBody>
      </p:sp>
      <p:sp>
        <p:nvSpPr>
          <p:cNvPr id="4" name="Slide Number Placeholder 3"/>
          <p:cNvSpPr>
            <a:spLocks noGrp="1"/>
          </p:cNvSpPr>
          <p:nvPr>
            <p:ph type="sldNum" sz="quarter" idx="10"/>
          </p:nvPr>
        </p:nvSpPr>
        <p:spPr/>
        <p:txBody>
          <a:bodyPr/>
          <a:lstStyle/>
          <a:p>
            <a:fld id="{BE238B9C-D53A-444D-9C87-7E9126D60BD2}" type="slidenum">
              <a:rPr lang="en-US" smtClean="0"/>
              <a:pPr/>
              <a:t>1</a:t>
            </a:fld>
            <a:endParaRPr lang="en-US"/>
          </a:p>
        </p:txBody>
      </p:sp>
    </p:spTree>
    <p:extLst>
      <p:ext uri="{BB962C8B-B14F-4D97-AF65-F5344CB8AC3E}">
        <p14:creationId xmlns:p14="http://schemas.microsoft.com/office/powerpoint/2010/main" val="2497872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E6C9121-6021-42F3-9796-22D1DEAD909F}" type="slidenum">
              <a:rPr lang="en-US" smtClean="0"/>
              <a:pPr/>
              <a:t>10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50" y="1447800"/>
            <a:ext cx="6038850" cy="1857375"/>
          </a:xfrm>
          <a:prstGeom prst="rect">
            <a:avLst/>
          </a:prstGeom>
        </p:spPr>
      </p:pic>
      <p:sp>
        <p:nvSpPr>
          <p:cNvPr id="5" name="Content Placeholder 2"/>
          <p:cNvSpPr txBox="1">
            <a:spLocks/>
          </p:cNvSpPr>
          <p:nvPr/>
        </p:nvSpPr>
        <p:spPr>
          <a:xfrm>
            <a:off x="2408238" y="3779837"/>
            <a:ext cx="6735762" cy="2468563"/>
          </a:xfrm>
          <a:prstGeom prst="rect">
            <a:avLst/>
          </a:prstGeom>
        </p:spPr>
        <p:txBody>
          <a:bodyPr/>
          <a:lst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800" dirty="0" smtClean="0">
                <a:latin typeface="Helvetica" pitchFamily="-105" charset="0"/>
              </a:rPr>
              <a:t>•	March 15, 2014</a:t>
            </a:r>
            <a:r>
              <a:rPr lang="en-US" sz="2800" dirty="0">
                <a:latin typeface="Helvetica" pitchFamily="-105" charset="0"/>
              </a:rPr>
              <a:t> </a:t>
            </a:r>
            <a:r>
              <a:rPr lang="en-US" sz="2800" dirty="0" smtClean="0">
                <a:latin typeface="Helvetica" pitchFamily="-105" charset="0"/>
              </a:rPr>
              <a:t>@ IUP</a:t>
            </a:r>
            <a:br>
              <a:rPr lang="en-US" sz="2800" dirty="0" smtClean="0">
                <a:latin typeface="Helvetica" pitchFamily="-105" charset="0"/>
              </a:rPr>
            </a:br>
            <a:r>
              <a:rPr lang="en-US" i="1" dirty="0" smtClean="0">
                <a:latin typeface="Helvetica" pitchFamily="-105" charset="0"/>
              </a:rPr>
              <a:t>Includes DLC/Commissioner College</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t>
            </a:r>
            <a:endParaRPr lang="en-US" sz="2000" dirty="0" smtClean="0">
              <a:latin typeface="Helvetica" pitchFamily="-105" charset="0"/>
            </a:endParaRPr>
          </a:p>
          <a:p>
            <a:r>
              <a:rPr lang="en-US" dirty="0" smtClean="0">
                <a:latin typeface="Helvetica" pitchFamily="-105" charset="0"/>
              </a:rPr>
              <a:t>Bob Reese representing Commissioners</a:t>
            </a:r>
          </a:p>
          <a:p>
            <a:pPr lvl="3">
              <a:buFont typeface="Arial" charset="0"/>
              <a:buNone/>
            </a:pPr>
            <a:endParaRPr lang="en-US" dirty="0" smtClean="0">
              <a:latin typeface="Helvetica" pitchFamily="-105"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70919" y="990600"/>
            <a:ext cx="6735762" cy="1066800"/>
          </a:xfrm>
        </p:spPr>
        <p:txBody>
          <a:bodyPr/>
          <a:lstStyle/>
          <a:p>
            <a:pPr algn="ctr">
              <a:buNone/>
            </a:pPr>
            <a:r>
              <a:rPr lang="en-US" sz="6000" dirty="0" smtClean="0">
                <a:latin typeface="Helvetica" pitchFamily="-105" charset="0"/>
              </a:rPr>
              <a:t>D.C.S.A.</a:t>
            </a:r>
          </a:p>
          <a:p>
            <a:pPr algn="ctr">
              <a:buNone/>
            </a:pPr>
            <a:r>
              <a:rPr lang="en-US" dirty="0" smtClean="0">
                <a:latin typeface="Helvetica" pitchFamily="-105" charset="0"/>
              </a:rPr>
              <a:t>Distinguished Commissioner Service Award</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None/>
            </a:pPr>
            <a:endParaRPr lang="en-US" dirty="0" smtClean="0">
              <a:latin typeface="Helvetica" pitchFamily="-105" charset="0"/>
            </a:endParaRPr>
          </a:p>
          <a:p>
            <a:pPr>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11</a:t>
            </a:fld>
            <a:endParaRPr lang="en-US"/>
          </a:p>
        </p:txBody>
      </p:sp>
      <p:sp>
        <p:nvSpPr>
          <p:cNvPr id="8" name="Content Placeholder 2"/>
          <p:cNvSpPr txBox="1">
            <a:spLocks/>
          </p:cNvSpPr>
          <p:nvPr/>
        </p:nvSpPr>
        <p:spPr bwMode="auto">
          <a:xfrm>
            <a:off x="2255838" y="5943600"/>
            <a:ext cx="673576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sng" strike="noStrike" kern="1200" cap="none" spc="0" normalizeH="0" baseline="0" noProof="0" dirty="0" smtClean="0">
                <a:ln>
                  <a:noFill/>
                </a:ln>
                <a:solidFill>
                  <a:srgbClr val="FFFF00"/>
                </a:solidFill>
                <a:effectLst/>
                <a:uLnTx/>
                <a:uFillTx/>
                <a:latin typeface="Helvetica" pitchFamily="-105" charset="0"/>
                <a:ea typeface="ＭＳ Ｐゴシック" pitchFamily="-105" charset="-128"/>
                <a:cs typeface="+mn-cs"/>
              </a:rPr>
              <a:t>dcsa.commissioner-bsa.org</a:t>
            </a: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742950" marR="0" lvl="1" indent="-28575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1600200" marR="0" lvl="3" indent="-2286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p:txBody>
      </p:sp>
      <p:pic>
        <p:nvPicPr>
          <p:cNvPr id="2051" name="Picture 3" descr="D:\Commissioner\ART\DCSA Knot.jpg"/>
          <p:cNvPicPr>
            <a:picLocks noChangeAspect="1" noChangeArrowheads="1"/>
          </p:cNvPicPr>
          <p:nvPr/>
        </p:nvPicPr>
        <p:blipFill>
          <a:blip r:embed="rId3" cstate="print"/>
          <a:srcRect/>
          <a:stretch>
            <a:fillRect/>
          </a:stretch>
        </p:blipFill>
        <p:spPr bwMode="auto">
          <a:xfrm>
            <a:off x="3733800" y="3429000"/>
            <a:ext cx="1501692" cy="685800"/>
          </a:xfrm>
          <a:prstGeom prst="rect">
            <a:avLst/>
          </a:prstGeom>
          <a:noFill/>
        </p:spPr>
      </p:pic>
      <p:pic>
        <p:nvPicPr>
          <p:cNvPr id="10" name="Picture 9" descr="DCSA Unit Commissioner.gif"/>
          <p:cNvPicPr>
            <a:picLocks noChangeAspect="1"/>
          </p:cNvPicPr>
          <p:nvPr/>
        </p:nvPicPr>
        <p:blipFill>
          <a:blip r:embed="rId4" cstate="print"/>
          <a:srcRect l="7260" t="7778" r="9253" b="1111"/>
          <a:stretch>
            <a:fillRect/>
          </a:stretch>
        </p:blipFill>
        <p:spPr>
          <a:xfrm>
            <a:off x="5641369" y="2510747"/>
            <a:ext cx="1709853" cy="304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35960" y="304800"/>
            <a:ext cx="6735762" cy="1066800"/>
          </a:xfrm>
        </p:spPr>
        <p:txBody>
          <a:bodyPr/>
          <a:lstStyle/>
          <a:p>
            <a:pPr algn="ctr">
              <a:buNone/>
            </a:pPr>
            <a:r>
              <a:rPr lang="en-US" sz="2800" dirty="0">
                <a:latin typeface="Helvetica" pitchFamily="-105" charset="0"/>
              </a:rPr>
              <a:t>Commissioner Award of Excellence </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in </a:t>
            </a:r>
            <a:r>
              <a:rPr lang="en-US" sz="2800" dirty="0">
                <a:latin typeface="Helvetica" pitchFamily="-105" charset="0"/>
              </a:rPr>
              <a:t>Unit Service</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None/>
            </a:pPr>
            <a:endParaRPr lang="en-US" dirty="0" smtClean="0">
              <a:latin typeface="Helvetica" pitchFamily="-105" charset="0"/>
            </a:endParaRPr>
          </a:p>
          <a:p>
            <a:pPr>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12</a:t>
            </a:fld>
            <a:endParaRPr lang="en-US"/>
          </a:p>
        </p:txBody>
      </p:sp>
      <p:sp>
        <p:nvSpPr>
          <p:cNvPr id="8" name="Content Placeholder 2"/>
          <p:cNvSpPr txBox="1">
            <a:spLocks/>
          </p:cNvSpPr>
          <p:nvPr/>
        </p:nvSpPr>
        <p:spPr bwMode="auto">
          <a:xfrm>
            <a:off x="2255838" y="5943600"/>
            <a:ext cx="673576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ctr" defTabSz="457200">
              <a:spcBef>
                <a:spcPct val="20000"/>
              </a:spcBef>
              <a:defRPr/>
            </a:pPr>
            <a:r>
              <a:rPr lang="en-US" sz="2000" b="1" u="sng" dirty="0">
                <a:solidFill>
                  <a:srgbClr val="FFFF00"/>
                </a:solidFill>
                <a:latin typeface="Helvetica" pitchFamily="-105" charset="0"/>
                <a:ea typeface="ＭＳ Ｐゴシック" pitchFamily="-105" charset="-128"/>
                <a:cs typeface="+mn-cs"/>
              </a:rPr>
              <a:t>scouting.org/Commissioners/recognition</a:t>
            </a: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742950" marR="0" lvl="1" indent="-28575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1600200" marR="0" lvl="3" indent="-2286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81200"/>
            <a:ext cx="2948955" cy="1319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bwMode="auto">
          <a:xfrm>
            <a:off x="2268538" y="4264025"/>
            <a:ext cx="6735762" cy="91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sz="4800" dirty="0" smtClean="0">
                <a:latin typeface="Helvetica" pitchFamily="-105" charset="0"/>
              </a:rPr>
              <a:t>What is the purpose?</a:t>
            </a:r>
            <a:r>
              <a:rPr lang="en-US" sz="6000" dirty="0" smtClean="0">
                <a:latin typeface="Helvetica" pitchFamily="-105" charset="0"/>
              </a:rPr>
              <a:t/>
            </a:r>
            <a:br>
              <a:rPr lang="en-US" sz="60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Font typeface="Arial" charset="0"/>
              <a:buNone/>
            </a:pPr>
            <a:endParaRPr lang="en-US" dirty="0" smtClean="0">
              <a:latin typeface="Helvetica" pitchFamily="-105" charset="0"/>
            </a:endParaRPr>
          </a:p>
          <a:p>
            <a:pPr>
              <a:buFont typeface="Arial" charset="0"/>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9" name="Content Placeholder 2"/>
          <p:cNvSpPr txBox="1">
            <a:spLocks/>
          </p:cNvSpPr>
          <p:nvPr/>
        </p:nvSpPr>
        <p:spPr bwMode="auto">
          <a:xfrm>
            <a:off x="2242853" y="3940449"/>
            <a:ext cx="6735762" cy="168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sz="4400" dirty="0" smtClean="0">
                <a:latin typeface="Helvetica" pitchFamily="-105" charset="0"/>
              </a:rPr>
              <a:t>Why wasn’t it available until May 2013?</a:t>
            </a:r>
            <a:r>
              <a:rPr lang="en-US" sz="6000" dirty="0" smtClean="0">
                <a:latin typeface="Helvetica" pitchFamily="-105" charset="0"/>
              </a:rPr>
              <a:t/>
            </a:r>
            <a:br>
              <a:rPr lang="en-US" sz="60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Font typeface="Arial" charset="0"/>
              <a:buNone/>
            </a:pPr>
            <a:endParaRPr lang="en-US" dirty="0" smtClean="0">
              <a:latin typeface="Helvetica" pitchFamily="-105" charset="0"/>
            </a:endParaRPr>
          </a:p>
          <a:p>
            <a:pPr>
              <a:buFont typeface="Arial" charset="0"/>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11" name="Content Placeholder 2"/>
          <p:cNvSpPr txBox="1">
            <a:spLocks/>
          </p:cNvSpPr>
          <p:nvPr/>
        </p:nvSpPr>
        <p:spPr bwMode="auto">
          <a:xfrm>
            <a:off x="2332966" y="4267200"/>
            <a:ext cx="6735762"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charset="0"/>
              <a:buNone/>
            </a:pPr>
            <a:r>
              <a:rPr lang="en-US" sz="4000" dirty="0" smtClean="0">
                <a:latin typeface="Helvetica" pitchFamily="-105" charset="0"/>
              </a:rPr>
              <a:t>Who will be first in LHC?</a:t>
            </a:r>
            <a:r>
              <a:rPr lang="en-US" sz="6000" dirty="0" smtClean="0">
                <a:latin typeface="Helvetica" pitchFamily="-105" charset="0"/>
              </a:rPr>
              <a:t/>
            </a:r>
            <a:br>
              <a:rPr lang="en-US" sz="60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Font typeface="Arial" charset="0"/>
              <a:buNone/>
            </a:pPr>
            <a:endParaRPr lang="en-US" dirty="0" smtClean="0">
              <a:latin typeface="Helvetica" pitchFamily="-105" charset="0"/>
            </a:endParaRPr>
          </a:p>
          <a:p>
            <a:pPr>
              <a:buFont typeface="Arial" charset="0"/>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Tree>
    <p:extLst>
      <p:ext uri="{BB962C8B-B14F-4D97-AF65-F5344CB8AC3E}">
        <p14:creationId xmlns:p14="http://schemas.microsoft.com/office/powerpoint/2010/main" val="3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1+ppt_h/2"/>
                                          </p:val>
                                        </p:tav>
                                      </p:tavLst>
                                    </p:anim>
                                    <p:set>
                                      <p:cBhvr>
                                        <p:cTn id="25" dur="1" fill="hold">
                                          <p:stCondLst>
                                            <p:cond delay="499"/>
                                          </p:stCondLst>
                                        </p:cTn>
                                        <p:tgtEl>
                                          <p:spTgt spid="9"/>
                                        </p:tgtEl>
                                        <p:attrNameLst>
                                          <p:attrName>style.visibility</p:attrName>
                                        </p:attrNameLst>
                                      </p:cBhvr>
                                      <p:to>
                                        <p:strVal val="hidden"/>
                                      </p:to>
                                    </p:se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86000" y="5105400"/>
            <a:ext cx="6735762" cy="990600"/>
          </a:xfrm>
        </p:spPr>
        <p:txBody>
          <a:bodyPr/>
          <a:lstStyle/>
          <a:p>
            <a:pPr algn="ctr">
              <a:buNone/>
            </a:pPr>
            <a:r>
              <a:rPr lang="en-US" dirty="0" smtClean="0">
                <a:latin typeface="Helvetica" pitchFamily="-105" charset="0"/>
              </a:rPr>
              <a:t>FREE Commissioning Certificate</a:t>
            </a:r>
          </a:p>
          <a:p>
            <a:pPr algn="ctr">
              <a:buNone/>
            </a:pPr>
            <a:r>
              <a:rPr lang="en-US" sz="2000" u="sng" dirty="0" smtClean="0">
                <a:latin typeface="Helvetica" pitchFamily="-105" charset="0"/>
              </a:rPr>
              <a:t>scouting.org/Commissioners/recognition</a:t>
            </a: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13</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219200"/>
            <a:ext cx="4141693" cy="3200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3639548" y="378091"/>
            <a:ext cx="4025397" cy="523220"/>
          </a:xfrm>
          <a:prstGeom prst="rect">
            <a:avLst/>
          </a:prstGeom>
        </p:spPr>
        <p:txBody>
          <a:bodyPr wrap="none">
            <a:spAutoFit/>
          </a:bodyPr>
          <a:lstStyle/>
          <a:p>
            <a:pPr algn="ctr">
              <a:buNone/>
            </a:pPr>
            <a:r>
              <a:rPr lang="en-US" sz="2800" dirty="0" smtClean="0">
                <a:solidFill>
                  <a:srgbClr val="FFFF00"/>
                </a:solidFill>
                <a:latin typeface="Arial Black" pitchFamily="34" charset="0"/>
              </a:rPr>
              <a:t>NEWS You Can USE</a:t>
            </a:r>
            <a:endParaRPr lang="en-US" sz="2800" dirty="0">
              <a:solidFill>
                <a:srgbClr val="FFFF00"/>
              </a:solidFill>
              <a:latin typeface="Arial Black" pitchFamily="34" charset="0"/>
            </a:endParaRPr>
          </a:p>
        </p:txBody>
      </p:sp>
    </p:spTree>
    <p:extLst>
      <p:ext uri="{BB962C8B-B14F-4D97-AF65-F5344CB8AC3E}">
        <p14:creationId xmlns:p14="http://schemas.microsoft.com/office/powerpoint/2010/main" val="1023026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84370" y="5791200"/>
            <a:ext cx="6735762" cy="533400"/>
          </a:xfrm>
        </p:spPr>
        <p:txBody>
          <a:bodyPr/>
          <a:lstStyle/>
          <a:p>
            <a:pPr algn="ctr">
              <a:buNone/>
            </a:pPr>
            <a:r>
              <a:rPr lang="en-US" dirty="0" smtClean="0">
                <a:latin typeface="Helvetica" pitchFamily="-105" charset="0"/>
              </a:rPr>
              <a:t>Week </a:t>
            </a:r>
            <a:r>
              <a:rPr lang="en-US" dirty="0">
                <a:latin typeface="Helvetica" pitchFamily="-105" charset="0"/>
              </a:rPr>
              <a:t>2: </a:t>
            </a:r>
            <a:r>
              <a:rPr lang="en-US" dirty="0" smtClean="0">
                <a:latin typeface="Helvetica" pitchFamily="-105" charset="0"/>
              </a:rPr>
              <a:t>June </a:t>
            </a:r>
            <a:r>
              <a:rPr lang="en-US" dirty="0" smtClean="0">
                <a:latin typeface="Helvetica" pitchFamily="-105" charset="0"/>
              </a:rPr>
              <a:t>15-21 - </a:t>
            </a:r>
            <a:r>
              <a:rPr lang="en-US" dirty="0" smtClean="0">
                <a:latin typeface="Helvetica" pitchFamily="-105" charset="0"/>
              </a:rPr>
              <a:t>Commissioner Week</a:t>
            </a: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14</a:t>
            </a:fld>
            <a:endParaRPr lang="en-US"/>
          </a:p>
        </p:txBody>
      </p:sp>
      <p:sp>
        <p:nvSpPr>
          <p:cNvPr id="3" name="Rectangle 2"/>
          <p:cNvSpPr/>
          <p:nvPr/>
        </p:nvSpPr>
        <p:spPr>
          <a:xfrm>
            <a:off x="3540939" y="378091"/>
            <a:ext cx="4222631" cy="584775"/>
          </a:xfrm>
          <a:prstGeom prst="rect">
            <a:avLst/>
          </a:prstGeom>
        </p:spPr>
        <p:txBody>
          <a:bodyPr wrap="none">
            <a:spAutoFit/>
          </a:bodyPr>
          <a:lstStyle/>
          <a:p>
            <a:pPr algn="ctr">
              <a:buNone/>
            </a:pPr>
            <a:r>
              <a:rPr lang="en-US" sz="3200" dirty="0" smtClean="0">
                <a:solidFill>
                  <a:srgbClr val="FFFF00"/>
                </a:solidFill>
                <a:latin typeface="Arial Black" pitchFamily="34" charset="0"/>
              </a:rPr>
              <a:t>Planning </a:t>
            </a:r>
            <a:r>
              <a:rPr lang="en-US" sz="3200" dirty="0" smtClean="0">
                <a:solidFill>
                  <a:srgbClr val="FFFF00"/>
                </a:solidFill>
                <a:latin typeface="Arial Black" pitchFamily="34" charset="0"/>
              </a:rPr>
              <a:t>Ahead…</a:t>
            </a:r>
            <a:endParaRPr lang="en-US" sz="3200" dirty="0">
              <a:solidFill>
                <a:srgbClr val="FFFF00"/>
              </a:solidFill>
              <a:latin typeface="Arial Black" pitchFamily="34" charset="0"/>
            </a:endParaRPr>
          </a:p>
        </p:txBody>
      </p:sp>
      <p:sp>
        <p:nvSpPr>
          <p:cNvPr id="4" name="TextBox 3"/>
          <p:cNvSpPr txBox="1"/>
          <p:nvPr/>
        </p:nvSpPr>
        <p:spPr>
          <a:xfrm>
            <a:off x="2782427" y="2911315"/>
            <a:ext cx="5739649" cy="2769989"/>
          </a:xfrm>
          <a:prstGeom prst="rect">
            <a:avLst/>
          </a:prstGeom>
          <a:noFill/>
        </p:spPr>
        <p:txBody>
          <a:bodyPr wrap="square" rtlCol="0">
            <a:spAutoFit/>
          </a:bodyPr>
          <a:lstStyle/>
          <a:p>
            <a:pPr marL="285750" indent="-285750">
              <a:spcBef>
                <a:spcPts val="600"/>
              </a:spcBef>
              <a:buFont typeface="Wingdings" panose="05000000000000000000" pitchFamily="2" charset="2"/>
              <a:buChar char="v"/>
            </a:pPr>
            <a:r>
              <a:rPr lang="en-US" dirty="0">
                <a:solidFill>
                  <a:schemeClr val="bg1"/>
                </a:solidFill>
              </a:rPr>
              <a:t>Commissioner Service for Non-Traditional or Faith Based Units</a:t>
            </a:r>
          </a:p>
          <a:p>
            <a:pPr marL="285750" indent="-285750">
              <a:spcBef>
                <a:spcPts val="600"/>
              </a:spcBef>
              <a:buFont typeface="Wingdings" panose="05000000000000000000" pitchFamily="2" charset="2"/>
              <a:buChar char="v"/>
            </a:pPr>
            <a:r>
              <a:rPr lang="en-US" dirty="0">
                <a:solidFill>
                  <a:schemeClr val="bg1"/>
                </a:solidFill>
              </a:rPr>
              <a:t>The Council Commissioner</a:t>
            </a:r>
          </a:p>
          <a:p>
            <a:pPr marL="285750" indent="-285750">
              <a:spcBef>
                <a:spcPts val="600"/>
              </a:spcBef>
              <a:buFont typeface="Wingdings" panose="05000000000000000000" pitchFamily="2" charset="2"/>
              <a:buChar char="v"/>
            </a:pPr>
            <a:r>
              <a:rPr lang="en-US" dirty="0">
                <a:solidFill>
                  <a:schemeClr val="bg1"/>
                </a:solidFill>
              </a:rPr>
              <a:t>District Commissioner and Assistant </a:t>
            </a:r>
            <a:r>
              <a:rPr lang="en-US" dirty="0" smtClean="0">
                <a:solidFill>
                  <a:schemeClr val="bg1"/>
                </a:solidFill>
              </a:rPr>
              <a:t>DC </a:t>
            </a:r>
            <a:r>
              <a:rPr lang="en-US" dirty="0">
                <a:solidFill>
                  <a:schemeClr val="bg1"/>
                </a:solidFill>
              </a:rPr>
              <a:t>Training</a:t>
            </a:r>
          </a:p>
          <a:p>
            <a:pPr marL="285750" indent="-285750">
              <a:spcBef>
                <a:spcPts val="600"/>
              </a:spcBef>
              <a:buFont typeface="Wingdings" panose="05000000000000000000" pitchFamily="2" charset="2"/>
              <a:buChar char="v"/>
            </a:pPr>
            <a:r>
              <a:rPr lang="en-US" dirty="0">
                <a:solidFill>
                  <a:schemeClr val="bg1"/>
                </a:solidFill>
              </a:rPr>
              <a:t>Effective Roundtables</a:t>
            </a:r>
          </a:p>
          <a:p>
            <a:pPr marL="285750" indent="-285750">
              <a:spcBef>
                <a:spcPts val="600"/>
              </a:spcBef>
              <a:buFont typeface="Wingdings" panose="05000000000000000000" pitchFamily="2" charset="2"/>
              <a:buChar char="v"/>
            </a:pPr>
            <a:r>
              <a:rPr lang="en-US" dirty="0">
                <a:solidFill>
                  <a:schemeClr val="bg1"/>
                </a:solidFill>
              </a:rPr>
              <a:t>How to Conduct a Commissioner College</a:t>
            </a:r>
          </a:p>
          <a:p>
            <a:pPr marL="285750" indent="-285750">
              <a:spcBef>
                <a:spcPts val="600"/>
              </a:spcBef>
              <a:buFont typeface="Wingdings" panose="05000000000000000000" pitchFamily="2" charset="2"/>
              <a:buChar char="v"/>
            </a:pPr>
            <a:r>
              <a:rPr lang="en-US" dirty="0" smtClean="0">
                <a:solidFill>
                  <a:schemeClr val="bg1"/>
                </a:solidFill>
              </a:rPr>
              <a:t>Putting </a:t>
            </a:r>
            <a:r>
              <a:rPr lang="en-US" dirty="0">
                <a:solidFill>
                  <a:schemeClr val="bg1"/>
                </a:solidFill>
              </a:rPr>
              <a:t>More Outing in Scouting</a:t>
            </a:r>
          </a:p>
          <a:p>
            <a:pPr marL="285750" indent="-285750">
              <a:spcBef>
                <a:spcPts val="600"/>
              </a:spcBef>
              <a:buFont typeface="Wingdings" panose="05000000000000000000" pitchFamily="2" charset="2"/>
              <a:buChar char="v"/>
            </a:pPr>
            <a:r>
              <a:rPr lang="en-US" dirty="0">
                <a:solidFill>
                  <a:schemeClr val="bg1"/>
                </a:solidFill>
              </a:rPr>
              <a:t>The Unit Commissioner</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75951" y="1066800"/>
            <a:ext cx="1752600" cy="1752600"/>
          </a:xfrm>
          <a:prstGeom prst="rect">
            <a:avLst/>
          </a:prstGeom>
        </p:spPr>
      </p:pic>
    </p:spTree>
    <p:extLst>
      <p:ext uri="{BB962C8B-B14F-4D97-AF65-F5344CB8AC3E}">
        <p14:creationId xmlns:p14="http://schemas.microsoft.com/office/powerpoint/2010/main" val="1508659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2</a:t>
            </a:fld>
            <a:endParaRPr lang="en-US"/>
          </a:p>
        </p:txBody>
      </p:sp>
      <p:pic>
        <p:nvPicPr>
          <p:cNvPr id="7" name="Cub_HUB_FINAl_V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83" y="838200"/>
            <a:ext cx="9211733" cy="5181600"/>
          </a:xfrm>
          <a:prstGeom prst="rect">
            <a:avLst/>
          </a:prstGeom>
        </p:spPr>
      </p:pic>
    </p:spTree>
    <p:extLst>
      <p:ext uri="{BB962C8B-B14F-4D97-AF65-F5344CB8AC3E}">
        <p14:creationId xmlns:p14="http://schemas.microsoft.com/office/powerpoint/2010/main" val="4206685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Youth Recruitment – </a:t>
            </a:r>
            <a:br>
              <a:rPr lang="en-US" i="1" dirty="0" smtClean="0">
                <a:solidFill>
                  <a:srgbClr val="FFFF00"/>
                </a:solidFill>
              </a:rPr>
            </a:br>
            <a:r>
              <a:rPr lang="en-US" dirty="0" smtClean="0">
                <a:solidFill>
                  <a:srgbClr val="FFFF00"/>
                </a:solidFill>
              </a:rPr>
              <a:t>OUR SURVIVAL!</a:t>
            </a:r>
            <a:endParaRPr lang="en-US" dirty="0">
              <a:solidFill>
                <a:srgbClr val="FFFF00"/>
              </a:solidFill>
            </a:endParaRPr>
          </a:p>
        </p:txBody>
      </p:sp>
      <p:sp>
        <p:nvSpPr>
          <p:cNvPr id="3" name="Content Placeholder 2"/>
          <p:cNvSpPr>
            <a:spLocks noGrp="1"/>
          </p:cNvSpPr>
          <p:nvPr>
            <p:ph idx="1"/>
          </p:nvPr>
        </p:nvSpPr>
        <p:spPr>
          <a:xfrm>
            <a:off x="2408238" y="1600200"/>
            <a:ext cx="6691312" cy="4648200"/>
          </a:xfrm>
        </p:spPr>
        <p:txBody>
          <a:bodyPr/>
          <a:lstStyle/>
          <a:p>
            <a:r>
              <a:rPr lang="en-US" sz="2800" dirty="0" smtClean="0">
                <a:solidFill>
                  <a:schemeClr val="tx1"/>
                </a:solidFill>
                <a:effectLst>
                  <a:outerShdw blurRad="38100" dist="38100" dir="2700000" algn="tl">
                    <a:srgbClr val="000000">
                      <a:alpha val="43137"/>
                    </a:srgbClr>
                  </a:outerShdw>
                </a:effectLst>
              </a:rPr>
              <a:t>Treasure Hunt</a:t>
            </a:r>
          </a:p>
          <a:p>
            <a:r>
              <a:rPr lang="en-US" sz="2800" dirty="0" smtClean="0">
                <a:solidFill>
                  <a:schemeClr val="tx1"/>
                </a:solidFill>
                <a:effectLst>
                  <a:outerShdw blurRad="38100" dist="38100" dir="2700000" algn="tl">
                    <a:srgbClr val="000000">
                      <a:alpha val="43137"/>
                    </a:srgbClr>
                  </a:outerShdw>
                </a:effectLst>
              </a:rPr>
              <a:t>Critter Race</a:t>
            </a:r>
          </a:p>
          <a:p>
            <a:r>
              <a:rPr lang="en-US" sz="2800" dirty="0" smtClean="0">
                <a:solidFill>
                  <a:schemeClr val="tx1"/>
                </a:solidFill>
                <a:effectLst>
                  <a:outerShdw blurRad="38100" dist="38100" dir="2700000" algn="tl">
                    <a:srgbClr val="000000">
                      <a:alpha val="43137"/>
                    </a:srgbClr>
                  </a:outerShdw>
                </a:effectLst>
              </a:rPr>
              <a:t>Fishing Derby</a:t>
            </a:r>
          </a:p>
          <a:p>
            <a:r>
              <a:rPr lang="en-US" sz="2800" dirty="0" smtClean="0">
                <a:solidFill>
                  <a:schemeClr val="tx1"/>
                </a:solidFill>
                <a:effectLst>
                  <a:outerShdw blurRad="38100" dist="38100" dir="2700000" algn="tl">
                    <a:srgbClr val="000000">
                      <a:alpha val="43137"/>
                    </a:srgbClr>
                  </a:outerShdw>
                </a:effectLst>
              </a:rPr>
              <a:t>Kite Derby </a:t>
            </a:r>
          </a:p>
          <a:p>
            <a:r>
              <a:rPr lang="en-US" sz="2800" dirty="0" smtClean="0">
                <a:solidFill>
                  <a:schemeClr val="tx1"/>
                </a:solidFill>
                <a:effectLst>
                  <a:outerShdw blurRad="38100" dist="38100" dir="2700000" algn="tl">
                    <a:srgbClr val="000000">
                      <a:alpha val="43137"/>
                    </a:srgbClr>
                  </a:outerShdw>
                </a:effectLst>
              </a:rPr>
              <a:t>Rocket Academy</a:t>
            </a:r>
          </a:p>
          <a:p>
            <a:r>
              <a:rPr lang="en-US" sz="2800" dirty="0" err="1" smtClean="0">
                <a:solidFill>
                  <a:schemeClr val="tx1"/>
                </a:solidFill>
                <a:effectLst>
                  <a:outerShdw blurRad="38100" dist="38100" dir="2700000" algn="tl">
                    <a:srgbClr val="000000">
                      <a:alpha val="43137"/>
                    </a:srgbClr>
                  </a:outerShdw>
                </a:effectLst>
              </a:rPr>
              <a:t>S’mores</a:t>
            </a:r>
            <a:r>
              <a:rPr lang="en-US" sz="2800" dirty="0" smtClean="0">
                <a:solidFill>
                  <a:schemeClr val="tx1"/>
                </a:solidFill>
                <a:effectLst>
                  <a:outerShdw blurRad="38100" dist="38100" dir="2700000" algn="tl">
                    <a:srgbClr val="000000">
                      <a:alpha val="43137"/>
                    </a:srgbClr>
                  </a:outerShdw>
                </a:effectLst>
              </a:rPr>
              <a:t> Party </a:t>
            </a:r>
          </a:p>
          <a:p>
            <a:r>
              <a:rPr lang="en-US" sz="2800" dirty="0" smtClean="0">
                <a:solidFill>
                  <a:schemeClr val="tx1"/>
                </a:solidFill>
                <a:effectLst>
                  <a:outerShdw blurRad="38100" dist="38100" dir="2700000" algn="tl">
                    <a:srgbClr val="000000">
                      <a:alpha val="43137"/>
                    </a:srgbClr>
                  </a:outerShdw>
                </a:effectLst>
              </a:rPr>
              <a:t>Craft Fair</a:t>
            </a:r>
          </a:p>
          <a:p>
            <a:pPr marL="0" indent="0">
              <a:buNone/>
            </a:pPr>
            <a:endParaRPr lang="en-US" sz="2800" dirty="0">
              <a:solidFill>
                <a:schemeClr val="tx1"/>
              </a:solidFill>
              <a:effectLst>
                <a:outerShdw blurRad="38100" dist="38100" dir="2700000" algn="tl">
                  <a:srgbClr val="000000">
                    <a:alpha val="43137"/>
                  </a:srgbClr>
                </a:outerShdw>
              </a:effectLst>
            </a:endParaRPr>
          </a:p>
          <a:p>
            <a:pPr marL="0" indent="0">
              <a:buNone/>
            </a:pPr>
            <a:r>
              <a:rPr lang="en-US" sz="2000" u="sng" dirty="0" smtClean="0">
                <a:solidFill>
                  <a:srgbClr val="FFFF00"/>
                </a:solidFill>
              </a:rPr>
              <a:t>scouting.org/Membership/</a:t>
            </a:r>
            <a:r>
              <a:rPr lang="en-US" sz="2000" u="sng" dirty="0" err="1" smtClean="0">
                <a:solidFill>
                  <a:srgbClr val="FFFF00"/>
                </a:solidFill>
              </a:rPr>
              <a:t>Youth_Recruitment</a:t>
            </a:r>
            <a:r>
              <a:rPr lang="en-US" sz="2000" u="sng" dirty="0" smtClean="0">
                <a:solidFill>
                  <a:srgbClr val="FFFF00"/>
                </a:solidFill>
              </a:rPr>
              <a:t>/Events</a:t>
            </a:r>
          </a:p>
        </p:txBody>
      </p:sp>
      <p:sp>
        <p:nvSpPr>
          <p:cNvPr id="4" name="Slide Number Placeholder 3"/>
          <p:cNvSpPr>
            <a:spLocks noGrp="1"/>
          </p:cNvSpPr>
          <p:nvPr>
            <p:ph type="sldNum" sz="quarter" idx="10"/>
          </p:nvPr>
        </p:nvSpPr>
        <p:spPr/>
        <p:txBody>
          <a:bodyPr/>
          <a:lstStyle/>
          <a:p>
            <a:fld id="{BE238B9C-D53A-444D-9C87-7E9126D60BD2}" type="slidenum">
              <a:rPr lang="en-US" smtClean="0"/>
              <a:pPr/>
              <a:t>3</a:t>
            </a:fld>
            <a:endParaRPr lang="en-US"/>
          </a:p>
        </p:txBody>
      </p:sp>
    </p:spTree>
    <p:extLst>
      <p:ext uri="{BB962C8B-B14F-4D97-AF65-F5344CB8AC3E}">
        <p14:creationId xmlns:p14="http://schemas.microsoft.com/office/powerpoint/2010/main" val="10091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Youth Retention – </a:t>
            </a:r>
            <a:br>
              <a:rPr lang="en-US" i="1" dirty="0" smtClean="0">
                <a:solidFill>
                  <a:srgbClr val="FFFF00"/>
                </a:solidFill>
              </a:rPr>
            </a:br>
            <a:r>
              <a:rPr lang="en-US" dirty="0" smtClean="0">
                <a:solidFill>
                  <a:srgbClr val="FFFF00"/>
                </a:solidFill>
              </a:rPr>
              <a:t>OUR JOB!</a:t>
            </a:r>
            <a:endParaRPr lang="en-US" dirty="0">
              <a:solidFill>
                <a:srgbClr val="FFFF00"/>
              </a:solidFill>
            </a:endParaRPr>
          </a:p>
        </p:txBody>
      </p:sp>
      <p:sp>
        <p:nvSpPr>
          <p:cNvPr id="3" name="Content Placeholder 2"/>
          <p:cNvSpPr>
            <a:spLocks noGrp="1"/>
          </p:cNvSpPr>
          <p:nvPr>
            <p:ph idx="1"/>
          </p:nvPr>
        </p:nvSpPr>
        <p:spPr>
          <a:xfrm>
            <a:off x="2408238" y="1600200"/>
            <a:ext cx="6691312" cy="4525963"/>
          </a:xfrm>
        </p:spPr>
        <p:txBody>
          <a:bodyPr/>
          <a:lstStyle/>
          <a:p>
            <a:r>
              <a:rPr lang="en-US" sz="2800" dirty="0" smtClean="0">
                <a:solidFill>
                  <a:schemeClr val="tx1"/>
                </a:solidFill>
                <a:effectLst>
                  <a:outerShdw blurRad="38100" dist="38100" dir="2700000" algn="tl">
                    <a:srgbClr val="000000">
                      <a:alpha val="43137"/>
                    </a:srgbClr>
                  </a:outerShdw>
                </a:effectLst>
              </a:rPr>
              <a:t>Handbook for All Cub Scouts</a:t>
            </a:r>
          </a:p>
          <a:p>
            <a:r>
              <a:rPr lang="en-US" sz="2800" dirty="0" smtClean="0">
                <a:solidFill>
                  <a:schemeClr val="tx1"/>
                </a:solidFill>
                <a:effectLst>
                  <a:outerShdw blurRad="38100" dist="38100" dir="2700000" algn="tl">
                    <a:srgbClr val="000000">
                      <a:alpha val="43137"/>
                    </a:srgbClr>
                  </a:outerShdw>
                </a:effectLst>
              </a:rPr>
              <a:t>First Den Meeting Within 7 Days</a:t>
            </a:r>
          </a:p>
          <a:p>
            <a:r>
              <a:rPr lang="en-US" sz="2800" dirty="0" smtClean="0">
                <a:solidFill>
                  <a:schemeClr val="tx1"/>
                </a:solidFill>
                <a:effectLst>
                  <a:outerShdw blurRad="38100" dist="38100" dir="2700000" algn="tl">
                    <a:srgbClr val="000000">
                      <a:alpha val="43137"/>
                    </a:srgbClr>
                  </a:outerShdw>
                </a:effectLst>
              </a:rPr>
              <a:t>Earn/Receive Bobcat Rank 60 Days</a:t>
            </a:r>
          </a:p>
          <a:p>
            <a:r>
              <a:rPr lang="en-US" sz="2800" dirty="0" smtClean="0">
                <a:solidFill>
                  <a:schemeClr val="tx1"/>
                </a:solidFill>
                <a:effectLst>
                  <a:outerShdw blurRad="38100" dist="38100" dir="2700000" algn="tl">
                    <a:srgbClr val="000000">
                      <a:alpha val="43137"/>
                    </a:srgbClr>
                  </a:outerShdw>
                </a:effectLst>
              </a:rPr>
              <a:t>Frequent Communication to Parents</a:t>
            </a:r>
          </a:p>
          <a:p>
            <a:r>
              <a:rPr lang="en-US" sz="2800" dirty="0" smtClean="0">
                <a:solidFill>
                  <a:schemeClr val="tx1"/>
                </a:solidFill>
                <a:effectLst>
                  <a:outerShdw blurRad="38100" dist="38100" dir="2700000" algn="tl">
                    <a:srgbClr val="000000">
                      <a:alpha val="43137"/>
                    </a:srgbClr>
                  </a:outerShdw>
                </a:effectLst>
              </a:rPr>
              <a:t>Den Chief for </a:t>
            </a:r>
            <a:r>
              <a:rPr lang="en-US" sz="2800" dirty="0">
                <a:solidFill>
                  <a:schemeClr val="tx1"/>
                </a:solidFill>
                <a:effectLst>
                  <a:outerShdw blurRad="38100" dist="38100" dir="2700000" algn="tl">
                    <a:srgbClr val="000000">
                      <a:alpha val="43137"/>
                    </a:srgbClr>
                  </a:outerShdw>
                </a:effectLst>
              </a:rPr>
              <a:t>E</a:t>
            </a:r>
            <a:r>
              <a:rPr lang="en-US" sz="2800" dirty="0" smtClean="0">
                <a:solidFill>
                  <a:schemeClr val="tx1"/>
                </a:solidFill>
                <a:effectLst>
                  <a:outerShdw blurRad="38100" dist="38100" dir="2700000" algn="tl">
                    <a:srgbClr val="000000">
                      <a:alpha val="43137"/>
                    </a:srgbClr>
                  </a:outerShdw>
                </a:effectLst>
              </a:rPr>
              <a:t>very Den</a:t>
            </a:r>
          </a:p>
          <a:p>
            <a:r>
              <a:rPr lang="en-US" sz="2800" dirty="0" smtClean="0">
                <a:solidFill>
                  <a:schemeClr val="tx1"/>
                </a:solidFill>
                <a:effectLst>
                  <a:outerShdw blurRad="38100" dist="38100" dir="2700000" algn="tl">
                    <a:srgbClr val="000000">
                      <a:alpha val="43137"/>
                    </a:srgbClr>
                  </a:outerShdw>
                </a:effectLst>
              </a:rPr>
              <a:t>Select, </a:t>
            </a:r>
            <a:r>
              <a:rPr lang="en-US" sz="2800" dirty="0" smtClean="0">
                <a:solidFill>
                  <a:schemeClr val="tx1"/>
                </a:solidFill>
                <a:effectLst>
                  <a:outerShdw blurRad="38100" dist="38100" dir="2700000" algn="tl">
                    <a:srgbClr val="000000">
                      <a:alpha val="43137"/>
                    </a:srgbClr>
                  </a:outerShdw>
                </a:effectLst>
              </a:rPr>
              <a:t>Orient </a:t>
            </a:r>
            <a:r>
              <a:rPr lang="en-US" sz="2800" dirty="0" smtClean="0">
                <a:solidFill>
                  <a:schemeClr val="tx1"/>
                </a:solidFill>
                <a:effectLst>
                  <a:outerShdw blurRad="38100" dist="38100" dir="2700000" algn="tl">
                    <a:srgbClr val="000000">
                      <a:alpha val="43137"/>
                    </a:srgbClr>
                  </a:outerShdw>
                </a:effectLst>
              </a:rPr>
              <a:t>and Train</a:t>
            </a:r>
          </a:p>
          <a:p>
            <a:r>
              <a:rPr lang="en-US" sz="2800" dirty="0" smtClean="0">
                <a:solidFill>
                  <a:schemeClr val="tx1"/>
                </a:solidFill>
                <a:effectLst>
                  <a:outerShdw blurRad="38100" dist="38100" dir="2700000" algn="tl">
                    <a:srgbClr val="000000">
                      <a:alpha val="43137"/>
                    </a:srgbClr>
                  </a:outerShdw>
                </a:effectLst>
              </a:rPr>
              <a:t>Annual Unit Program Plan</a:t>
            </a:r>
            <a:endParaRPr lang="en-US" sz="2000" dirty="0" smtClean="0">
              <a:solidFill>
                <a:srgbClr val="FFFF00"/>
              </a:solidFill>
            </a:endParaRPr>
          </a:p>
        </p:txBody>
      </p:sp>
      <p:sp>
        <p:nvSpPr>
          <p:cNvPr id="4" name="Slide Number Placeholder 3"/>
          <p:cNvSpPr>
            <a:spLocks noGrp="1"/>
          </p:cNvSpPr>
          <p:nvPr>
            <p:ph type="sldNum" sz="quarter" idx="10"/>
          </p:nvPr>
        </p:nvSpPr>
        <p:spPr/>
        <p:txBody>
          <a:bodyPr/>
          <a:lstStyle/>
          <a:p>
            <a:fld id="{BE238B9C-D53A-444D-9C87-7E9126D60BD2}"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8"/>
          <p:cNvSpPr>
            <a:spLocks noGrp="1"/>
          </p:cNvSpPr>
          <p:nvPr>
            <p:ph type="title"/>
          </p:nvPr>
        </p:nvSpPr>
        <p:spPr/>
        <p:txBody>
          <a:bodyPr/>
          <a:lstStyle/>
          <a:p>
            <a:r>
              <a:rPr lang="en-US" dirty="0" smtClean="0">
                <a:latin typeface="Helvetica" pitchFamily="-105" charset="0"/>
              </a:rPr>
              <a:t>COMMISSIONER</a:t>
            </a:r>
            <a:br>
              <a:rPr lang="en-US" dirty="0" smtClean="0">
                <a:latin typeface="Helvetica" pitchFamily="-105" charset="0"/>
              </a:rPr>
            </a:br>
            <a:r>
              <a:rPr lang="en-US" dirty="0" smtClean="0">
                <a:latin typeface="Helvetica" pitchFamily="-105" charset="0"/>
              </a:rPr>
              <a:t>Training Updates</a:t>
            </a:r>
          </a:p>
        </p:txBody>
      </p:sp>
      <p:sp>
        <p:nvSpPr>
          <p:cNvPr id="6" name="Slide Number Placeholder 5"/>
          <p:cNvSpPr>
            <a:spLocks noGrp="1"/>
          </p:cNvSpPr>
          <p:nvPr>
            <p:ph type="sldNum" sz="quarter" idx="10"/>
          </p:nvPr>
        </p:nvSpPr>
        <p:spPr/>
        <p:txBody>
          <a:bodyPr/>
          <a:lstStyle/>
          <a:p>
            <a:fld id="{573331C9-5FC4-42B5-A6C3-F09C45E02CF1}" type="slidenum">
              <a:rPr lang="en-US"/>
              <a:pPr/>
              <a:t>5</a:t>
            </a:fld>
            <a:endParaRPr lang="en-US"/>
          </a:p>
        </p:txBody>
      </p:sp>
      <p:pic>
        <p:nvPicPr>
          <p:cNvPr id="8" name="Picture 7" descr="CommissionerB.gif"/>
          <p:cNvPicPr>
            <a:picLocks noChangeAspect="1"/>
          </p:cNvPicPr>
          <p:nvPr/>
        </p:nvPicPr>
        <p:blipFill>
          <a:blip r:embed="rId3" cstate="print">
            <a:lum bright="70000" contrast="-70000"/>
          </a:blip>
          <a:stretch>
            <a:fillRect/>
          </a:stretch>
        </p:blipFill>
        <p:spPr>
          <a:xfrm>
            <a:off x="3455499" y="1950595"/>
            <a:ext cx="4149986" cy="4173406"/>
          </a:xfrm>
          <a:prstGeom prst="rect">
            <a:avLst/>
          </a:prstGeom>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408238" y="3429000"/>
            <a:ext cx="6735762" cy="2468563"/>
          </a:xfrm>
        </p:spPr>
        <p:txBody>
          <a:bodyPr/>
          <a:lstStyle/>
          <a:p>
            <a:pPr>
              <a:buNone/>
            </a:pPr>
            <a:r>
              <a:rPr lang="en-US" sz="2800" dirty="0" smtClean="0">
                <a:latin typeface="Helvetica" pitchFamily="-105" charset="0"/>
              </a:rPr>
              <a:t>•	October 12, 2013 – </a:t>
            </a:r>
            <a:r>
              <a:rPr lang="en-US" sz="2000" dirty="0" smtClean="0">
                <a:latin typeface="Helvetica" pitchFamily="-105" charset="0"/>
              </a:rPr>
              <a:t>Sponsored by A4</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8:30 AM @ Pittsburgh Office</a:t>
            </a:r>
            <a:br>
              <a:rPr lang="en-US" sz="2800" dirty="0" smtClean="0">
                <a:latin typeface="Helvetica" pitchFamily="-105" charset="0"/>
              </a:rPr>
            </a:br>
            <a:r>
              <a:rPr lang="en-US" sz="2800" dirty="0" smtClean="0">
                <a:latin typeface="Helvetica" pitchFamily="-105" charset="0"/>
              </a:rPr>
              <a:t>	</a:t>
            </a:r>
            <a:endParaRPr lang="en-US" sz="2000" dirty="0" smtClean="0">
              <a:latin typeface="Helvetica" pitchFamily="-105" charset="0"/>
            </a:endParaRPr>
          </a:p>
          <a:p>
            <a:r>
              <a:rPr lang="en-US" dirty="0" smtClean="0">
                <a:latin typeface="Helvetica" pitchFamily="-105" charset="0"/>
              </a:rPr>
              <a:t>December 14 – </a:t>
            </a:r>
            <a:r>
              <a:rPr lang="en-US" sz="2000" dirty="0" smtClean="0">
                <a:latin typeface="Helvetica" pitchFamily="-105" charset="0"/>
              </a:rPr>
              <a:t>Sponsored by Area 2</a:t>
            </a: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6</a:t>
            </a:fld>
            <a:endParaRPr lang="en-US"/>
          </a:p>
        </p:txBody>
      </p:sp>
      <p:pic>
        <p:nvPicPr>
          <p:cNvPr id="6" name="Picture 5" descr="FLASH Basic Training II.gif"/>
          <p:cNvPicPr>
            <a:picLocks noChangeAspect="1"/>
          </p:cNvPicPr>
          <p:nvPr/>
        </p:nvPicPr>
        <p:blipFill>
          <a:blip r:embed="rId3" cstate="print"/>
          <a:stretch>
            <a:fillRect/>
          </a:stretch>
        </p:blipFill>
        <p:spPr>
          <a:xfrm>
            <a:off x="4112079" y="381000"/>
            <a:ext cx="2669721" cy="236792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09800" y="3505200"/>
            <a:ext cx="6735762" cy="2468563"/>
          </a:xfrm>
        </p:spPr>
        <p:txBody>
          <a:bodyPr/>
          <a:lstStyle/>
          <a:p>
            <a:pPr algn="ctr">
              <a:buNone/>
            </a:pPr>
            <a:r>
              <a:rPr lang="en-US" sz="3600" b="0" dirty="0" smtClean="0">
                <a:solidFill>
                  <a:srgbClr val="FFFF00"/>
                </a:solidFill>
                <a:latin typeface="Arial Black" pitchFamily="34" charset="0"/>
              </a:rPr>
              <a:t>NEW!!!</a:t>
            </a:r>
          </a:p>
          <a:p>
            <a:r>
              <a:rPr lang="en-US" sz="2800" dirty="0" smtClean="0">
                <a:latin typeface="Helvetica" pitchFamily="-105" charset="0"/>
              </a:rPr>
              <a:t>ADC for Recruitment Training</a:t>
            </a:r>
          </a:p>
          <a:p>
            <a:r>
              <a:rPr lang="en-US" sz="2800" dirty="0" smtClean="0">
                <a:latin typeface="Helvetica" pitchFamily="-105" charset="0"/>
              </a:rPr>
              <a:t>Tuesday, November 12</a:t>
            </a:r>
            <a:br>
              <a:rPr lang="en-US" sz="2800" dirty="0" smtClean="0">
                <a:latin typeface="Helvetica" pitchFamily="-105" charset="0"/>
              </a:rPr>
            </a:br>
            <a:r>
              <a:rPr lang="en-US" sz="2800" dirty="0" smtClean="0">
                <a:latin typeface="Helvetica" pitchFamily="-105" charset="0"/>
              </a:rPr>
              <a:t>7:00 PM @ Flag Plaza</a:t>
            </a:r>
            <a:br>
              <a:rPr lang="en-US" sz="2800" dirty="0" smtClean="0">
                <a:latin typeface="Helvetica" pitchFamily="-105" charset="0"/>
              </a:rPr>
            </a:br>
            <a:r>
              <a:rPr lang="en-US" sz="2800" dirty="0" smtClean="0">
                <a:latin typeface="Helvetica" pitchFamily="-105" charset="0"/>
              </a:rPr>
              <a:t>	</a:t>
            </a:r>
            <a:endParaRPr lang="en-US" sz="2000"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7</a:t>
            </a:fld>
            <a:endParaRPr lang="en-US"/>
          </a:p>
        </p:txBody>
      </p:sp>
      <p:pic>
        <p:nvPicPr>
          <p:cNvPr id="7" name="Picture 6" descr="GeneralCommiss_4k.png"/>
          <p:cNvPicPr>
            <a:picLocks noChangeAspect="1"/>
          </p:cNvPicPr>
          <p:nvPr/>
        </p:nvPicPr>
        <p:blipFill>
          <a:blip r:embed="rId3" cstate="print"/>
          <a:srcRect r="143" b="2027"/>
          <a:stretch>
            <a:fillRect/>
          </a:stretch>
        </p:blipFill>
        <p:spPr>
          <a:xfrm>
            <a:off x="4419600" y="914400"/>
            <a:ext cx="2133600" cy="2209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F1C61C4A-AB4F-4E46-BB2E-5B5A6EB2B89B}" type="slidenum">
              <a:rPr lang="en-US"/>
              <a:pPr/>
              <a:t>8</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495300"/>
            <a:ext cx="5029200" cy="16764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799" t="34000" r="24400" b="34000"/>
          <a:stretch/>
        </p:blipFill>
        <p:spPr>
          <a:xfrm>
            <a:off x="3200400" y="2057400"/>
            <a:ext cx="5029200" cy="3048000"/>
          </a:xfrm>
          <a:prstGeom prst="rect">
            <a:avLst/>
          </a:prstGeom>
        </p:spPr>
      </p:pic>
      <p:sp>
        <p:nvSpPr>
          <p:cNvPr id="6" name="Content Placeholder 2"/>
          <p:cNvSpPr txBox="1">
            <a:spLocks/>
          </p:cNvSpPr>
          <p:nvPr/>
        </p:nvSpPr>
        <p:spPr bwMode="auto">
          <a:xfrm>
            <a:off x="2408238" y="5638800"/>
            <a:ext cx="673576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lang="en-US" sz="2400" b="1" dirty="0" smtClean="0">
                <a:solidFill>
                  <a:srgbClr val="FFFF00"/>
                </a:solidFill>
                <a:latin typeface="Helvetica" pitchFamily="-105" charset="0"/>
                <a:ea typeface="ＭＳ Ｐゴシック" pitchFamily="-105" charset="-128"/>
                <a:cs typeface="+mn-cs"/>
              </a:rPr>
              <a:t>Commissioner </a:t>
            </a:r>
            <a:r>
              <a:rPr kumimoji="0" lang="en-US" sz="2400" b="1" i="0" u="none" strike="noStrike" kern="1200" cap="none" spc="0" normalizeH="0" noProof="0" dirty="0" smtClean="0">
                <a:ln>
                  <a:noFill/>
                </a:ln>
                <a:solidFill>
                  <a:srgbClr val="FFFF00"/>
                </a:solidFill>
                <a:effectLst/>
                <a:uLnTx/>
                <a:uFillTx/>
                <a:latin typeface="Helvetica" pitchFamily="-105" charset="0"/>
                <a:ea typeface="ＭＳ Ｐゴシック" pitchFamily="-105" charset="-128"/>
                <a:cs typeface="+mn-cs"/>
              </a:rPr>
              <a:t>Training Nov 19 @ 6 PM</a:t>
            </a: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742950" marR="0" lvl="1" indent="-28575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1600200" marR="0" lvl="3" indent="-2286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p:txBody>
      </p:sp>
    </p:spTree>
    <p:extLst>
      <p:ext uri="{BB962C8B-B14F-4D97-AF65-F5344CB8AC3E}">
        <p14:creationId xmlns:p14="http://schemas.microsoft.com/office/powerpoint/2010/main" val="2754893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209722"/>
            <a:ext cx="6629400" cy="1752600"/>
          </a:xfrm>
        </p:spPr>
        <p:txBody>
          <a:bodyPr/>
          <a:lstStyle/>
          <a:p>
            <a:pPr algn="ctr" fontAlgn="t"/>
            <a:r>
              <a:rPr lang="en-US" sz="3600" dirty="0" smtClean="0"/>
              <a:t/>
            </a:r>
            <a:br>
              <a:rPr lang="en-US" sz="3600" dirty="0" smtClean="0"/>
            </a:br>
            <a:r>
              <a:rPr lang="en-US" sz="3600" dirty="0" smtClean="0"/>
              <a:t/>
            </a:r>
            <a:br>
              <a:rPr lang="en-US" sz="3600" dirty="0" smtClean="0"/>
            </a:br>
            <a:r>
              <a:rPr lang="en-US" sz="3600" dirty="0" smtClean="0"/>
              <a:t>Commissioner Christmas</a:t>
            </a:r>
            <a:r>
              <a:rPr lang="en-US" sz="2000" dirty="0" smtClean="0"/>
              <a:t/>
            </a:r>
            <a:br>
              <a:rPr lang="en-US" sz="2000" dirty="0" smtClean="0"/>
            </a:br>
            <a:r>
              <a:rPr lang="en-US" sz="2000" dirty="0" smtClean="0"/>
              <a:t/>
            </a:r>
            <a:br>
              <a:rPr lang="en-US" sz="2000" dirty="0" smtClean="0"/>
            </a:br>
            <a:endParaRPr lang="en-US" sz="2000" dirty="0"/>
          </a:p>
        </p:txBody>
      </p:sp>
      <p:sp>
        <p:nvSpPr>
          <p:cNvPr id="3" name="Slide Number Placeholder 2"/>
          <p:cNvSpPr>
            <a:spLocks noGrp="1"/>
          </p:cNvSpPr>
          <p:nvPr>
            <p:ph type="sldNum" sz="quarter" idx="10"/>
          </p:nvPr>
        </p:nvSpPr>
        <p:spPr/>
        <p:txBody>
          <a:bodyPr/>
          <a:lstStyle/>
          <a:p>
            <a:fld id="{8E6C9121-6021-42F3-9796-22D1DEAD909F}" type="slidenum">
              <a:rPr lang="en-US" smtClean="0"/>
              <a:pPr/>
              <a:t>9</a:t>
            </a:fld>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633" b="267"/>
          <a:stretch/>
        </p:blipFill>
        <p:spPr>
          <a:xfrm>
            <a:off x="3992336" y="990600"/>
            <a:ext cx="3369128" cy="3600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February Commissioner Training&quot;/&gt;&lt;property id=&quot;20148&quot; value=&quot;5&quot;/&gt;&lt;property id=&quot;20184&quot; value=&quot;7&quot;/&gt;&lt;property id=&quot;20224&quot; value=&quot;D:\My Adobe Presentations\February Commissioner Training&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Quote of the month:&amp;quot;&quot;/&gt;&lt;property id=&quot;20303&quot; value=&quot;-1&quot;/&gt;&lt;property id=&quot;20307&quot; value=&quot;399&quot;/&gt;&lt;property id=&quot;20309&quot; value=&quot;-1&quot;/&gt;&lt;/object&gt;&lt;object type=&quot;3&quot; unique_id=&quot;10008&quot;&gt;&lt;property id=&quot;20148&quot; value=&quot;5&quot;/&gt;&lt;property id=&quot;20300&quot; value=&quot;Slide 2 - &amp;quot;COMMISSIONER&amp;#x0D;&amp;#x0A;Training Updates&amp;quot;&quot;/&gt;&lt;property id=&quot;20303&quot; value=&quot;-1&quot;/&gt;&lt;property id=&quot;20307&quot; value=&quot;400&quot;/&gt;&lt;property id=&quot;20309&quot; value=&quot;-1&quot;/&gt;&lt;/object&gt;&lt;object type=&quot;3&quot; unique_id=&quot;10009&quot;&gt;&lt;property id=&quot;20148&quot; value=&quot;5&quot;/&gt;&lt;property id=&quot;20300&quot; value=&quot;Slide 3&quot;/&gt;&lt;property id=&quot;20303&quot; value=&quot;-1&quot;/&gt;&lt;property id=&quot;20307&quot; value=&quot;402&quot;/&gt;&lt;property id=&quot;20309&quot; value=&quot;-1&quot;/&gt;&lt;/object&gt;&lt;object type=&quot;3&quot; unique_id=&quot;10011&quot;&gt;&lt;property id=&quot;20148&quot; value=&quot;5&quot;/&gt;&lt;property id=&quot;20300&quot; value=&quot;Slide 5 - &amp;quot;&amp;#x0D;&amp;#x0A;&amp;#x0D;&amp;#x0A;OOOOPS!&amp;#x0D;&amp;#x0A;&amp;#x0D;&amp;#x0A;&amp;quot;&quot;/&gt;&lt;property id=&quot;20303&quot; value=&quot;-1&quot;/&gt;&lt;property id=&quot;20307&quot; value=&quot;418&quot;/&gt;&lt;property id=&quot;20309&quot; value=&quot;-1&quot;/&gt;&lt;/object&gt;&lt;object type=&quot;3&quot; unique_id=&quot;10766&quot;&gt;&lt;property id=&quot;20148&quot; value=&quot;5&quot;/&gt;&lt;property id=&quot;20300&quot; value=&quot;Slide 7&quot;/&gt;&lt;property id=&quot;20307&quot; value=&quot;453&quot;/&gt;&lt;/object&gt;&lt;object type=&quot;3&quot; unique_id=&quot;12154&quot;&gt;&lt;property id=&quot;20148&quot; value=&quot;5&quot;/&gt;&lt;property id=&quot;20300&quot; value=&quot;Slide 6&quot;/&gt;&lt;property id=&quot;20307&quot; value=&quot;481&quot;/&gt;&lt;/object&gt;&lt;object type=&quot;3&quot; unique_id=&quot;12566&quot;&gt;&lt;property id=&quot;20148&quot; value=&quot;5&quot;/&gt;&lt;property id=&quot;20300&quot; value=&quot;Slide 9 - &amp;quot;Membership Standards&amp;amp;#x09;&amp;quot;&quot;/&gt;&lt;property id=&quot;20307&quot; value=&quot;483&quot;/&gt;&lt;/object&gt;&lt;object type=&quot;3&quot; unique_id=&quot;16317&quot;&gt;&lt;property id=&quot;20148&quot; value=&quot;5&quot;/&gt;&lt;property id=&quot;20300&quot; value=&quot;Slide 8&quot;/&gt;&lt;property id=&quot;20307&quot; value=&quot;482&quot;/&gt;&lt;/object&gt;&lt;object type=&quot;3&quot; unique_id=&quot;16318&quot;&gt;&lt;property id=&quot;20148&quot; value=&quot;5&quot;/&gt;&lt;property id=&quot;20300&quot; value=&quot;Slide 10&quot;/&gt;&lt;property id=&quot;20307&quot; value=&quot;484&quot;/&gt;&lt;/object&gt;&lt;object type=&quot;3&quot; unique_id=&quot;16319&quot;&gt;&lt;property id=&quot;20148&quot; value=&quot;5&quot;/&gt;&lt;property id=&quot;20300&quot; value=&quot;Slide 11 - &amp;quot;The Commissioner Role&amp;quot;&quot;/&gt;&lt;property id=&quot;20307&quot; value=&quot;485&quot;/&gt;&lt;/object&gt;&lt;object type=&quot;3&quot; unique_id=&quot;16320&quot;&gt;&lt;property id=&quot;20148&quot; value=&quot;5&quot;/&gt;&lt;property id=&quot;20300&quot; value=&quot;Slide 12 - &amp;quot;What is a “Charter”&amp;quot;&quot;/&gt;&lt;property id=&quot;20307&quot; value=&quot;486&quot;/&gt;&lt;/object&gt;&lt;object type=&quot;3&quot; unique_id=&quot;16321&quot;&gt;&lt;property id=&quot;20148&quot; value=&quot;5&quot;/&gt;&lt;property id=&quot;20300&quot; value=&quot;Slide 13 - &amp;quot;Why Re-charter&amp;quot;&quot;/&gt;&lt;property id=&quot;20307&quot; value=&quot;487&quot;/&gt;&lt;/object&gt;&lt;object type=&quot;3&quot; unique_id=&quot;16322&quot;&gt;&lt;property id=&quot;20148&quot; value=&quot;5&quot;/&gt;&lt;property id=&quot;20300&quot; value=&quot;Slide 14 - &amp;quot;Why this Training?!  (again)&amp;quot;&quot;/&gt;&lt;property id=&quot;20307&quot; value=&quot;488&quot;/&gt;&lt;/object&gt;&lt;object type=&quot;3&quot; unique_id=&quot;16323&quot;&gt;&lt;property id=&quot;20148&quot; value=&quot;5&quot;/&gt;&lt;property id=&quot;20300&quot; value=&quot;Slide 15 - &amp;quot;Aligns with 4 Focus Areas&amp;quot;&quot;/&gt;&lt;property id=&quot;20307&quot; value=&quot;489&quot;/&gt;&lt;/object&gt;&lt;object type=&quot;3&quot; unique_id=&quot;16324&quot;&gt;&lt;property id=&quot;20148&quot; value=&quot;5&quot;/&gt;&lt;property id=&quot;20300&quot; value=&quot;Slide 16 - &amp;quot;Renewal Packet Contents&amp;quot;&quot;/&gt;&lt;property id=&quot;20307&quot; value=&quot;490&quot;/&gt;&lt;/object&gt;&lt;object type=&quot;3&quot; unique_id=&quot;16325&quot;&gt;&lt;property id=&quot;20148&quot; value=&quot;5&quot;/&gt;&lt;property id=&quot;20300&quot; value=&quot;Slide 17 - &amp;quot;Charter Renewal Time Line&amp;quot;&quot;/&gt;&lt;property id=&quot;20307&quot; value=&quot;491&quot;/&gt;&lt;/object&gt;&lt;object type=&quot;3&quot; unique_id=&quot;16326&quot;&gt;&lt;property id=&quot;20148&quot; value=&quot;5&quot;/&gt;&lt;property id=&quot;20300&quot; value=&quot;Slide 18 - &amp;quot;Process&amp;quot;&quot;/&gt;&lt;property id=&quot;20307&quot; value=&quot;492&quot;/&gt;&lt;/object&gt;&lt;object type=&quot;3&quot; unique_id=&quot;16327&quot;&gt;&lt;property id=&quot;20148&quot; value=&quot;5&quot;/&gt;&lt;property id=&quot;20300&quot; value=&quot;Slide 19 - &amp;quot;Process&amp;quot;&quot;/&gt;&lt;property id=&quot;20307&quot; value=&quot;493&quot;/&gt;&lt;/object&gt;&lt;object type=&quot;3&quot; unique_id=&quot;16328&quot;&gt;&lt;property id=&quot;20148&quot; value=&quot;5&quot;/&gt;&lt;property id=&quot;20300&quot; value=&quot;Slide 20 - &amp;quot;Process&amp;quot;&quot;/&gt;&lt;property id=&quot;20307&quot; value=&quot;494&quot;/&gt;&lt;/object&gt;&lt;object type=&quot;3&quot; unique_id=&quot;16329&quot;&gt;&lt;property id=&quot;20148&quot; value=&quot;5&quot;/&gt;&lt;property id=&quot;20300&quot; value=&quot;Slide 21 - &amp;quot;Process&amp;quot;&quot;/&gt;&lt;property id=&quot;20307&quot; value=&quot;495&quot;/&gt;&lt;/object&gt;&lt;object type=&quot;3&quot; unique_id=&quot;16330&quot;&gt;&lt;property id=&quot;20148&quot; value=&quot;5&quot;/&gt;&lt;property id=&quot;20300&quot; value=&quot;Slide 22 - &amp;quot;Internet Re-chartering&amp;quot;&quot;/&gt;&lt;property id=&quot;20307&quot; value=&quot;496&quot;/&gt;&lt;/object&gt;&lt;object type=&quot;3&quot; unique_id=&quot;16331&quot;&gt;&lt;property id=&quot;20148&quot; value=&quot;5&quot;/&gt;&lt;property id=&quot;20300&quot; value=&quot;Slide 23 - &amp;quot;Internet Re-chartering&amp;quot;&quot;/&gt;&lt;property id=&quot;20307&quot; value=&quot;497&quot;/&gt;&lt;/object&gt;&lt;object type=&quot;3&quot; unique_id=&quot;16332&quot;&gt;&lt;property id=&quot;20148&quot; value=&quot;5&quot;/&gt;&lt;property id=&quot;20300&quot; value=&quot;Slide 24 - &amp;quot;Internet Re-chartering&amp;quot;&quot;/&gt;&lt;property id=&quot;20307&quot; value=&quot;498&quot;/&gt;&lt;/object&gt;&lt;object type=&quot;3&quot; unique_id=&quot;16333&quot;&gt;&lt;property id=&quot;20148&quot; value=&quot;5&quot;/&gt;&lt;property id=&quot;20300&quot; value=&quot;Slide 25 - &amp;quot;Internet Re-chartering&amp;quot;&quot;/&gt;&lt;property id=&quot;20307&quot; value=&quot;499&quot;/&gt;&lt;/object&gt;&lt;object type=&quot;3&quot; unique_id=&quot;16334&quot;&gt;&lt;property id=&quot;20148&quot; value=&quot;5&quot;/&gt;&lt;property id=&quot;20300&quot; value=&quot;Slide 26 - &amp;quot;Availability&amp;quot;&quot;/&gt;&lt;property id=&quot;20307&quot; value=&quot;500&quot;/&gt;&lt;/object&gt;&lt;object type=&quot;3&quot; unique_id=&quot;16335&quot;&gt;&lt;property id=&quot;20148&quot; value=&quot;5&quot;/&gt;&lt;property id=&quot;20300&quot; value=&quot;Slide 27&quot;/&gt;&lt;property id=&quot;20307&quot; value=&quot;501&quot;/&gt;&lt;/object&gt;&lt;object type=&quot;3&quot; unique_id=&quot;16336&quot;&gt;&lt;property id=&quot;20148&quot; value=&quot;5&quot;/&gt;&lt;property id=&quot;20300&quot; value=&quot;Slide 28 - &amp;quot;Missing required positions&amp;quot;&quot;/&gt;&lt;property id=&quot;20307&quot; value=&quot;502&quot;/&gt;&lt;/object&gt;&lt;object type=&quot;3&quot; unique_id=&quot;16337&quot;&gt;&lt;property id=&quot;20148&quot; value=&quot;5&quot;/&gt;&lt;property id=&quot;20300&quot; value=&quot;Slide 29 - &amp;quot;Charter &amp;amp; apps not signed&amp;quot;&quot;/&gt;&lt;property id=&quot;20307&quot; value=&quot;503&quot;/&gt;&lt;/object&gt;&lt;object type=&quot;3&quot; unique_id=&quot;16338&quot;&gt;&lt;property id=&quot;20148&quot; value=&quot;5&quot;/&gt;&lt;property id=&quot;20300&quot; value=&quot;Slide 30 - &amp;quot;No Apps for New Youth/Adults&amp;quot;&quot;/&gt;&lt;property id=&quot;20307&quot; value=&quot;504&quot;/&gt;&lt;/object&gt;&lt;object type=&quot;3&quot; unique_id=&quot;16339&quot;&gt;&lt;property id=&quot;20148&quot; value=&quot;5&quot;/&gt;&lt;property id=&quot;20300&quot; value=&quot;Slide 31 - &amp;quot;Adults Not Providing SS#&amp;quot;&quot;/&gt;&lt;property id=&quot;20307&quot; value=&quot;505&quot;/&gt;&lt;/object&gt;&lt;object type=&quot;3&quot; unique_id=&quot;16340&quot;&gt;&lt;property id=&quot;20148&quot; value=&quot;5&quot;/&gt;&lt;property id=&quot;20300&quot; value=&quot;Slide 32 - &amp;quot;Too Many Multiple Positions&amp;quot;&quot;/&gt;&lt;property id=&quot;20307&quot; value=&quot;506&quot;/&gt;&lt;/object&gt;&lt;object type=&quot;3&quot; unique_id=&quot;16341&quot;&gt;&lt;property id=&quot;20148&quot; value=&quot;5&quot;/&gt;&lt;property id=&quot;20300&quot; value=&quot;Slide 33 - &amp;quot;People Multiple Out of Program&amp;quot;&quot;/&gt;&lt;property id=&quot;20307&quot; value=&quot;507&quot;/&gt;&lt;/object&gt;&lt;object type=&quot;3&quot; unique_id=&quot;16342&quot;&gt;&lt;property id=&quot;20148&quot; value=&quot;5&quot;/&gt;&lt;property id=&quot;20300&quot; value=&quot;Slide 34 - &amp;quot;Information Input&amp;quot;&quot;/&gt;&lt;property id=&quot;20307&quot; value=&quot;508&quot;/&gt;&lt;/object&gt;&lt;object type=&quot;3&quot; unique_id=&quot;16343&quot;&gt;&lt;property id=&quot;20148&quot; value=&quot;5&quot;/&gt;&lt;property id=&quot;20300&quot; value=&quot;Slide 35 - &amp;quot;Information Input&amp;quot;&quot;/&gt;&lt;property id=&quot;20307&quot; value=&quot;509&quot;/&gt;&lt;/object&gt;&lt;object type=&quot;3&quot; unique_id=&quot;16344&quot;&gt;&lt;property id=&quot;20148&quot; value=&quot;5&quot;/&gt;&lt;property id=&quot;20300&quot; value=&quot;Slide 36 - &amp;quot;No Follow-up with Drops&amp;quot;&quot;/&gt;&lt;property id=&quot;20307&quot; value=&quot;510&quot;/&gt;&lt;/object&gt;&lt;object type=&quot;3&quot; unique_id=&quot;16345&quot;&gt;&lt;property id=&quot;20148&quot; value=&quot;5&quot;/&gt;&lt;property id=&quot;20300&quot; value=&quot;Slide 37&quot;/&gt;&lt;property id=&quot;20307&quot; value=&quot;511&quot;/&gt;&lt;/object&gt;&lt;object type=&quot;3&quot; unique_id=&quot;16346&quot;&gt;&lt;property id=&quot;20148&quot; value=&quot;5&quot;/&gt;&lt;property id=&quot;20300&quot; value=&quot;Slide 38 - &amp;quot;Check New Member Status&amp;quot;&quot;/&gt;&lt;property id=&quot;20307&quot; value=&quot;512&quot;/&gt;&lt;/object&gt;&lt;object type=&quot;3&quot; unique_id=&quot;16347&quot;&gt;&lt;property id=&quot;20148&quot; value=&quot;5&quot;/&gt;&lt;property id=&quot;20300&quot; value=&quot;Slide 40 - &amp;quot;Stage Status&amp;quot;&quot;/&gt;&lt;property id=&quot;20307&quot; value=&quot;513&quot;/&gt;&lt;/object&gt;&lt;object type=&quot;3&quot; unique_id=&quot;16348&quot;&gt;&lt;property id=&quot;20148&quot; value=&quot;5&quot;/&gt;&lt;property id=&quot;20300&quot; value=&quot;Slide 41 - &amp;quot;Use Your “Tools”&amp;quot;&quot;/&gt;&lt;property id=&quot;20307&quot; value=&quot;514&quot;/&gt;&lt;/object&gt;&lt;object type=&quot;3&quot; unique_id=&quot;16349&quot;&gt;&lt;property id=&quot;20148&quot; value=&quot;5&quot;/&gt;&lt;property id=&quot;20300&quot; value=&quot;Slide 42 - &amp;quot;LHC - Free Advancement&amp;quot;&quot;/&gt;&lt;property id=&quot;20307&quot; value=&quot;515&quot;/&gt;&lt;/object&gt;&lt;object type=&quot;3&quot; unique_id=&quot;16350&quot;&gt;&lt;property id=&quot;20148&quot; value=&quot;5&quot;/&gt;&lt;property id=&quot;20300&quot; value=&quot;Slide 43 - &amp;quot;Incentive?&amp;quot;&quot;/&gt;&lt;property id=&quot;20307&quot; value=&quot;516&quot;/&gt;&lt;/object&gt;&lt;object type=&quot;3&quot; unique_id=&quot;16351&quot;&gt;&lt;property id=&quot;20148&quot; value=&quot;5&quot;/&gt;&lt;property id=&quot;20300&quot; value=&quot;Slide 44 - &amp;quot;Fees – NOTE CHANGE!&amp;quot;&quot;/&gt;&lt;property id=&quot;20307&quot; value=&quot;517&quot;/&gt;&lt;/object&gt;&lt;object type=&quot;3&quot; unique_id=&quot;16352&quot;&gt;&lt;property id=&quot;20148&quot; value=&quot;5&quot;/&gt;&lt;property id=&quot;20300&quot; value=&quot;Slide 45 - &amp;quot;Fees&amp;quot;&quot;/&gt;&lt;property id=&quot;20307&quot; value=&quot;518&quot;/&gt;&lt;/object&gt;&lt;object type=&quot;3&quot; unique_id=&quot;16353&quot;&gt;&lt;property id=&quot;20148&quot; value=&quot;5&quot;/&gt;&lt;property id=&quot;20300&quot; value=&quot;Slide 46 - &amp;quot;Journey to Excellence&amp;quot;&quot;/&gt;&lt;property id=&quot;20307&quot; value=&quot;519&quot;/&gt;&lt;/object&gt;&lt;object type=&quot;3&quot; unique_id=&quot;16354&quot;&gt;&lt;property id=&quot;20148&quot; value=&quot;5&quot;/&gt;&lt;property id=&quot;20300&quot; value=&quot;Slide 47 - &amp;quot;Youth Protection Begins with “YOU”&amp;quot;&quot;/&gt;&lt;property id=&quot;20307&quot; value=&quot;520&quot;/&gt;&lt;/object&gt;&lt;object type=&quot;3&quot; unique_id=&quot;16355&quot;&gt;&lt;property id=&quot;20148&quot; value=&quot;5&quot;/&gt;&lt;property id=&quot;20300&quot; value=&quot;Slide 48 - &amp;quot;Update E-mails in System&amp;quot;&quot;/&gt;&lt;property id=&quot;20307&quot; value=&quot;521&quot;/&gt;&lt;/object&gt;&lt;object type=&quot;3&quot; unique_id=&quot;16356&quot;&gt;&lt;property id=&quot;20148&quot; value=&quot;5&quot;/&gt;&lt;property id=&quot;20300&quot; value=&quot;Slide 49 - &amp;quot;The Best “Tool”&amp;quot;&quot;/&gt;&lt;property id=&quot;20307&quot; value=&quot;522&quot;/&gt;&lt;/object&gt;&lt;object type=&quot;3&quot; unique_id=&quot;16357&quot;&gt;&lt;property id=&quot;20148&quot; value=&quot;5&quot;/&gt;&lt;property id=&quot;20300&quot; value=&quot;Slide 50 - &amp;quot;Consider a Turn-in Event&amp;quot;&quot;/&gt;&lt;property id=&quot;20307&quot; value=&quot;523&quot;/&gt;&lt;/object&gt;&lt;object type=&quot;3&quot; unique_id=&quot;16358&quot;&gt;&lt;property id=&quot;20148&quot; value=&quot;5&quot;/&gt;&lt;property id=&quot;20300&quot; value=&quot;Slide 52 - &amp;quot;2 Principles to Ensure Success&amp;quot;&quot;/&gt;&lt;property id=&quot;20307&quot; value=&quot;524&quot;/&gt;&lt;/object&gt;&lt;object type=&quot;3&quot; unique_id=&quot;16359&quot;&gt;&lt;property id=&quot;20148&quot; value=&quot;5&quot;/&gt;&lt;property id=&quot;20300&quot; value=&quot;Slide 53&quot;/&gt;&lt;property id=&quot;20307&quot; value=&quot;525&quot;/&gt;&lt;/object&gt;&lt;object type=&quot;3&quot; unique_id=&quot;16693&quot;&gt;&lt;property id=&quot;20148&quot; value=&quot;5&quot;/&gt;&lt;property id=&quot;20300&quot; value=&quot;Slide 4&quot;/&gt;&lt;property id=&quot;20307&quot; value=&quot;526&quot;/&gt;&lt;/object&gt;&lt;object type=&quot;3&quot; unique_id=&quot;16694&quot;&gt;&lt;property id=&quot;20148&quot; value=&quot;5&quot;/&gt;&lt;property id=&quot;20300&quot; value=&quot;Slide 39 - &amp;quot;Communicate&amp;quot;&quot;/&gt;&lt;property id=&quot;20307&quot; value=&quot;528&quot;/&gt;&lt;/object&gt;&lt;object type=&quot;3&quot; unique_id=&quot;16695&quot;&gt;&lt;property id=&quot;20148&quot; value=&quot;5&quot;/&gt;&lt;property id=&quot;20300&quot; value=&quot;Slide 51 - &amp;quot;Council Turn-in Event&amp;quot;&quot;/&gt;&lt;property id=&quot;20307&quot; value=&quot;527&quot;/&gt;&lt;/object&gt;&lt;/object&gt;&lt;object type=&quot;4&quot; unique_id=&quot;10122&quot;&gt;&lt;/object&gt;&lt;object type=&quot;10&quot; unique_id=&quot;10185&quot;&gt;&lt;object type=&quot;11&quot; unique_id=&quot;10186&quot;&gt;&lt;/object&gt;&lt;/object&gt;&lt;/object&gt;&lt;/database&gt;"/>
  <p:tag name="SECTOMILLISECCONVERTED" val="1"/>
</p:tagLst>
</file>

<file path=ppt/theme/theme1.xml><?xml version="1.0" encoding="utf-8"?>
<a:theme xmlns:a="http://schemas.openxmlformats.org/drawingml/2006/main" name="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Concourse</Template>
  <TotalTime>3138</TotalTime>
  <Words>518</Words>
  <Application>Microsoft Office PowerPoint</Application>
  <PresentationFormat>On-screen Show (4:3)</PresentationFormat>
  <Paragraphs>129</Paragraphs>
  <Slides>14</Slides>
  <Notes>14</Notes>
  <HiddenSlides>0</HiddenSlides>
  <MMClips>1</MMClips>
  <ScaleCrop>false</ScaleCrop>
  <HeadingPairs>
    <vt:vector size="6" baseType="variant">
      <vt:variant>
        <vt:lpstr>Fonts Used</vt:lpstr>
      </vt:variant>
      <vt:variant>
        <vt:i4>10</vt:i4>
      </vt:variant>
      <vt:variant>
        <vt:lpstr>Theme</vt:lpstr>
      </vt:variant>
      <vt:variant>
        <vt:i4>80</vt:i4>
      </vt:variant>
      <vt:variant>
        <vt:lpstr>Slide Titles</vt:lpstr>
      </vt:variant>
      <vt:variant>
        <vt:i4>14</vt:i4>
      </vt:variant>
    </vt:vector>
  </HeadingPairs>
  <TitlesOfParts>
    <vt:vector size="104" baseType="lpstr">
      <vt:lpstr>MS PGothic</vt:lpstr>
      <vt:lpstr>Arial</vt:lpstr>
      <vt:lpstr>Arial Black</vt:lpstr>
      <vt:lpstr>Calibri</vt:lpstr>
      <vt:lpstr>Helvetica</vt:lpstr>
      <vt:lpstr>Lucida Sans Unicode</vt:lpstr>
      <vt:lpstr>Verdana</vt:lpstr>
      <vt:lpstr>Wingdings</vt:lpstr>
      <vt:lpstr>Wingdings 2</vt:lpstr>
      <vt:lpstr>Wingdings 3</vt:lpstr>
      <vt:lpstr>Concourse</vt:lpstr>
      <vt:lpstr>4_Office Theme</vt:lpstr>
      <vt:lpstr>2_Office Theme</vt:lpstr>
      <vt:lpstr>1_Office Theme</vt:lpstr>
      <vt:lpstr>3_Office Theme</vt:lpstr>
      <vt:lpstr>1_Concourse</vt:lpstr>
      <vt:lpstr>2_Concourse</vt:lpstr>
      <vt:lpstr>3_Concourse</vt:lpstr>
      <vt:lpstr>4_Concourse</vt:lpstr>
      <vt:lpstr>5_Concourse</vt:lpstr>
      <vt:lpstr>6_Concourse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7_Concourse</vt:lpstr>
      <vt:lpstr>22_Concourse</vt:lpstr>
      <vt:lpstr>23_Concourse</vt:lpstr>
      <vt:lpstr>24_Concourse</vt:lpstr>
      <vt:lpstr>25_Concourse</vt:lpstr>
      <vt:lpstr>26_Concourse</vt:lpstr>
      <vt:lpstr>27_Concourse</vt:lpstr>
      <vt:lpstr>28_Concourse</vt:lpstr>
      <vt:lpstr>29_Concourse</vt:lpstr>
      <vt:lpstr>30_Concourse</vt:lpstr>
      <vt:lpstr>31_Concourse</vt:lpstr>
      <vt:lpstr>32_Concourse</vt:lpstr>
      <vt:lpstr>33_Concourse</vt:lpstr>
      <vt:lpstr>34_Concourse</vt:lpstr>
      <vt:lpstr>35_Concourse</vt:lpstr>
      <vt:lpstr>36_Concourse</vt:lpstr>
      <vt:lpstr>37_Concourse</vt:lpstr>
      <vt:lpstr>21_Concourse</vt:lpstr>
      <vt:lpstr>38_Concourse</vt:lpstr>
      <vt:lpstr>39_Concourse</vt:lpstr>
      <vt:lpstr>40_Concourse</vt:lpstr>
      <vt:lpstr>41_Concourse</vt:lpstr>
      <vt:lpstr>42_Concourse</vt:lpstr>
      <vt:lpstr>43_Concourse</vt:lpstr>
      <vt:lpstr>44_Concourse</vt:lpstr>
      <vt:lpstr>45_Concourse</vt:lpstr>
      <vt:lpstr>46_Concourse</vt:lpstr>
      <vt:lpstr>47_Concourse</vt:lpstr>
      <vt:lpstr>48_Concourse</vt:lpstr>
      <vt:lpstr>49_Concourse</vt:lpstr>
      <vt:lpstr>50_Concourse</vt:lpstr>
      <vt:lpstr>51_Concourse</vt:lpstr>
      <vt:lpstr>52_Concourse</vt:lpstr>
      <vt:lpstr>53_Concourse</vt:lpstr>
      <vt:lpstr>55_Concourse</vt:lpstr>
      <vt:lpstr>56_Concourse</vt:lpstr>
      <vt:lpstr>57_Concourse</vt:lpstr>
      <vt:lpstr>58_Concourse</vt:lpstr>
      <vt:lpstr>59_Concourse</vt:lpstr>
      <vt:lpstr>60_Concourse</vt:lpstr>
      <vt:lpstr>61_Concourse</vt:lpstr>
      <vt:lpstr>62_Concourse</vt:lpstr>
      <vt:lpstr>63_Concourse</vt:lpstr>
      <vt:lpstr>65_Concourse</vt:lpstr>
      <vt:lpstr>66_Concourse</vt:lpstr>
      <vt:lpstr>67_Concourse</vt:lpstr>
      <vt:lpstr>68_Concourse</vt:lpstr>
      <vt:lpstr>69_Concourse</vt:lpstr>
      <vt:lpstr>70_Concourse</vt:lpstr>
      <vt:lpstr>71_Concourse</vt:lpstr>
      <vt:lpstr>72_Concourse</vt:lpstr>
      <vt:lpstr>73_Concourse</vt:lpstr>
      <vt:lpstr>74_Concourse</vt:lpstr>
      <vt:lpstr>75_Concourse</vt:lpstr>
      <vt:lpstr>76_Concourse</vt:lpstr>
      <vt:lpstr>77_Concourse</vt:lpstr>
      <vt:lpstr>Quote of the month:</vt:lpstr>
      <vt:lpstr>PowerPoint Presentation</vt:lpstr>
      <vt:lpstr>Youth Recruitment –  OUR SURVIVAL!</vt:lpstr>
      <vt:lpstr>Youth Retention –  OUR JOB!</vt:lpstr>
      <vt:lpstr>COMMISSIONER Training Updates</vt:lpstr>
      <vt:lpstr>PowerPoint Presentation</vt:lpstr>
      <vt:lpstr>PowerPoint Presentation</vt:lpstr>
      <vt:lpstr>PowerPoint Presentation</vt:lpstr>
      <vt:lpstr>  Commissioner Christmas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EFFECTIVE COMMISSIONER SERVICE</dc:title>
  <dc:creator>tim</dc:creator>
  <cp:lastModifiedBy>mm</cp:lastModifiedBy>
  <cp:revision>369</cp:revision>
  <dcterms:created xsi:type="dcterms:W3CDTF">2009-05-09T14:19:45Z</dcterms:created>
  <dcterms:modified xsi:type="dcterms:W3CDTF">2013-10-25T04:33:27Z</dcterms:modified>
</cp:coreProperties>
</file>